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493" r:id="rId2"/>
    <p:sldId id="775" r:id="rId3"/>
    <p:sldId id="678" r:id="rId4"/>
    <p:sldId id="679" r:id="rId5"/>
    <p:sldId id="680" r:id="rId6"/>
    <p:sldId id="681" r:id="rId7"/>
    <p:sldId id="682" r:id="rId8"/>
    <p:sldId id="684" r:id="rId9"/>
    <p:sldId id="685" r:id="rId10"/>
    <p:sldId id="686" r:id="rId11"/>
    <p:sldId id="687" r:id="rId12"/>
    <p:sldId id="688" r:id="rId13"/>
    <p:sldId id="689" r:id="rId14"/>
    <p:sldId id="690" r:id="rId15"/>
    <p:sldId id="691" r:id="rId16"/>
    <p:sldId id="692" r:id="rId17"/>
    <p:sldId id="693" r:id="rId18"/>
    <p:sldId id="694" r:id="rId19"/>
    <p:sldId id="695" r:id="rId20"/>
    <p:sldId id="696" r:id="rId21"/>
    <p:sldId id="697" r:id="rId22"/>
    <p:sldId id="698" r:id="rId23"/>
    <p:sldId id="699" r:id="rId24"/>
    <p:sldId id="700" r:id="rId25"/>
    <p:sldId id="701" r:id="rId26"/>
    <p:sldId id="702" r:id="rId27"/>
    <p:sldId id="703" r:id="rId28"/>
    <p:sldId id="704" r:id="rId29"/>
    <p:sldId id="706" r:id="rId30"/>
    <p:sldId id="762" r:id="rId31"/>
    <p:sldId id="705" r:id="rId32"/>
    <p:sldId id="707" r:id="rId33"/>
    <p:sldId id="708" r:id="rId34"/>
    <p:sldId id="709" r:id="rId35"/>
    <p:sldId id="710" r:id="rId36"/>
    <p:sldId id="768" r:id="rId37"/>
    <p:sldId id="764" r:id="rId38"/>
    <p:sldId id="765" r:id="rId39"/>
    <p:sldId id="766" r:id="rId40"/>
    <p:sldId id="776" r:id="rId41"/>
    <p:sldId id="767" r:id="rId42"/>
    <p:sldId id="769" r:id="rId43"/>
    <p:sldId id="770" r:id="rId44"/>
    <p:sldId id="771" r:id="rId45"/>
    <p:sldId id="772" r:id="rId46"/>
    <p:sldId id="773" r:id="rId47"/>
    <p:sldId id="774" r:id="rId48"/>
    <p:sldId id="763" r:id="rId49"/>
    <p:sldId id="711" r:id="rId50"/>
    <p:sldId id="712" r:id="rId51"/>
    <p:sldId id="713" r:id="rId52"/>
    <p:sldId id="714" r:id="rId53"/>
    <p:sldId id="715" r:id="rId54"/>
    <p:sldId id="716" r:id="rId55"/>
    <p:sldId id="720" r:id="rId56"/>
    <p:sldId id="721" r:id="rId57"/>
    <p:sldId id="722" r:id="rId58"/>
    <p:sldId id="723" r:id="rId59"/>
    <p:sldId id="724" r:id="rId60"/>
    <p:sldId id="725" r:id="rId61"/>
    <p:sldId id="726" r:id="rId62"/>
    <p:sldId id="727" r:id="rId63"/>
    <p:sldId id="728" r:id="rId64"/>
    <p:sldId id="800" r:id="rId65"/>
    <p:sldId id="729" r:id="rId66"/>
    <p:sldId id="730" r:id="rId67"/>
    <p:sldId id="731" r:id="rId68"/>
    <p:sldId id="732" r:id="rId69"/>
    <p:sldId id="733" r:id="rId70"/>
    <p:sldId id="739" r:id="rId71"/>
    <p:sldId id="740" r:id="rId72"/>
    <p:sldId id="734" r:id="rId73"/>
    <p:sldId id="736" r:id="rId74"/>
    <p:sldId id="737" r:id="rId75"/>
    <p:sldId id="738" r:id="rId76"/>
    <p:sldId id="741" r:id="rId77"/>
    <p:sldId id="742" r:id="rId78"/>
    <p:sldId id="743" r:id="rId79"/>
    <p:sldId id="744" r:id="rId80"/>
    <p:sldId id="745" r:id="rId81"/>
    <p:sldId id="799" r:id="rId82"/>
    <p:sldId id="793" r:id="rId83"/>
    <p:sldId id="794" r:id="rId84"/>
    <p:sldId id="795" r:id="rId85"/>
    <p:sldId id="796" r:id="rId86"/>
    <p:sldId id="797" r:id="rId87"/>
    <p:sldId id="777" r:id="rId88"/>
    <p:sldId id="798" r:id="rId89"/>
    <p:sldId id="778" r:id="rId90"/>
    <p:sldId id="779" r:id="rId91"/>
    <p:sldId id="780" r:id="rId92"/>
    <p:sldId id="781" r:id="rId93"/>
    <p:sldId id="782" r:id="rId94"/>
    <p:sldId id="783" r:id="rId95"/>
    <p:sldId id="784" r:id="rId96"/>
    <p:sldId id="785" r:id="rId97"/>
    <p:sldId id="786" r:id="rId98"/>
    <p:sldId id="787" r:id="rId99"/>
    <p:sldId id="788" r:id="rId100"/>
    <p:sldId id="789" r:id="rId101"/>
    <p:sldId id="791" r:id="rId102"/>
    <p:sldId id="792" r:id="rId103"/>
    <p:sldId id="790" r:id="rId104"/>
  </p:sldIdLst>
  <p:sldSz cx="9144000" cy="6858000" type="screen4x3"/>
  <p:notesSz cx="6858000" cy="9144000"/>
  <p:defaultTextStyle>
    <a:defPPr>
      <a:defRPr lang="zh-CN"/>
    </a:defPPr>
    <a:lvl1pPr algn="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00"/>
    <a:srgbClr val="00FF00"/>
    <a:srgbClr val="006600"/>
    <a:srgbClr val="336699"/>
    <a:srgbClr val="0099CC"/>
    <a:srgbClr val="003366"/>
    <a:srgbClr val="CC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92820" autoAdjust="0"/>
  </p:normalViewPr>
  <p:slideViewPr>
    <p:cSldViewPr>
      <p:cViewPr varScale="1">
        <p:scale>
          <a:sx n="76" d="100"/>
          <a:sy n="76" d="100"/>
        </p:scale>
        <p:origin x="1692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</p:sldLst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5.xml"/><Relationship Id="rId13" Type="http://schemas.openxmlformats.org/officeDocument/2006/relationships/slide" Target="slides/slide33.xml"/><Relationship Id="rId18" Type="http://schemas.openxmlformats.org/officeDocument/2006/relationships/slide" Target="slides/slide55.xml"/><Relationship Id="rId3" Type="http://schemas.openxmlformats.org/officeDocument/2006/relationships/slide" Target="slides/slide7.xml"/><Relationship Id="rId7" Type="http://schemas.openxmlformats.org/officeDocument/2006/relationships/slide" Target="slides/slide22.xml"/><Relationship Id="rId12" Type="http://schemas.openxmlformats.org/officeDocument/2006/relationships/slide" Target="slides/slide32.xml"/><Relationship Id="rId17" Type="http://schemas.openxmlformats.org/officeDocument/2006/relationships/slide" Target="slides/slide52.xml"/><Relationship Id="rId2" Type="http://schemas.openxmlformats.org/officeDocument/2006/relationships/slide" Target="slides/slide6.xml"/><Relationship Id="rId16" Type="http://schemas.openxmlformats.org/officeDocument/2006/relationships/slide" Target="slides/slide49.xml"/><Relationship Id="rId1" Type="http://schemas.openxmlformats.org/officeDocument/2006/relationships/slide" Target="slides/slide2.xml"/><Relationship Id="rId6" Type="http://schemas.openxmlformats.org/officeDocument/2006/relationships/slide" Target="slides/slide18.xml"/><Relationship Id="rId11" Type="http://schemas.openxmlformats.org/officeDocument/2006/relationships/slide" Target="slides/slide28.xml"/><Relationship Id="rId5" Type="http://schemas.openxmlformats.org/officeDocument/2006/relationships/slide" Target="slides/slide15.xml"/><Relationship Id="rId15" Type="http://schemas.openxmlformats.org/officeDocument/2006/relationships/slide" Target="slides/slide42.xml"/><Relationship Id="rId10" Type="http://schemas.openxmlformats.org/officeDocument/2006/relationships/slide" Target="slides/slide27.xml"/><Relationship Id="rId19" Type="http://schemas.openxmlformats.org/officeDocument/2006/relationships/slide" Target="slides/slide87.xml"/><Relationship Id="rId4" Type="http://schemas.openxmlformats.org/officeDocument/2006/relationships/slide" Target="slides/slide14.xml"/><Relationship Id="rId9" Type="http://schemas.openxmlformats.org/officeDocument/2006/relationships/slide" Target="slides/slide26.xml"/><Relationship Id="rId14" Type="http://schemas.openxmlformats.org/officeDocument/2006/relationships/slide" Target="slides/slide3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7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fld id="{44DEAF05-7A97-4C12-87FC-D8C0B9D636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28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DEAF05-7A97-4C12-87FC-D8C0B9D636FB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7309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DEAF05-7A97-4C12-87FC-D8C0B9D636FB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8286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DEAF05-7A97-4C12-87FC-D8C0B9D636FB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DEAF05-7A97-4C12-87FC-D8C0B9D636FB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587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DEAF05-7A97-4C12-87FC-D8C0B9D636FB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2013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————</a:t>
            </a:r>
          </a:p>
          <a:p>
            <a:r>
              <a:rPr lang="en-US" altLang="zh-CN" dirty="0">
                <a:effectLst/>
              </a:rPr>
              <a:t>Kind</a:t>
            </a:r>
          </a:p>
          <a:p>
            <a:r>
              <a:rPr lang="en-US" altLang="zh-CN" dirty="0">
                <a:effectLst/>
              </a:rPr>
              <a:t>(Type)</a:t>
            </a:r>
          </a:p>
          <a:p>
            <a:r>
              <a:rPr lang="en-US" altLang="zh-CN" dirty="0">
                <a:effectLst/>
              </a:rPr>
              <a:t>Length</a:t>
            </a:r>
          </a:p>
          <a:p>
            <a:r>
              <a:rPr lang="en-US" altLang="zh-CN" dirty="0">
                <a:effectLst/>
              </a:rPr>
              <a:t>Name</a:t>
            </a:r>
          </a:p>
          <a:p>
            <a:r>
              <a:rPr lang="en-US" altLang="zh-CN" dirty="0">
                <a:effectLst/>
              </a:rPr>
              <a:t>Reference</a:t>
            </a:r>
          </a:p>
          <a:p>
            <a:r>
              <a:rPr lang="zh-CN" altLang="en-US" dirty="0">
                <a:effectLst/>
              </a:rPr>
              <a:t>描述 </a:t>
            </a:r>
            <a:r>
              <a:rPr lang="en-US" altLang="zh-CN" dirty="0">
                <a:effectLst/>
              </a:rPr>
              <a:t>&amp; </a:t>
            </a:r>
            <a:r>
              <a:rPr lang="zh-CN" altLang="en-US" dirty="0">
                <a:effectLst/>
              </a:rPr>
              <a:t>用途</a:t>
            </a:r>
          </a:p>
          <a:p>
            <a:r>
              <a:rPr lang="en-US" altLang="zh-CN" dirty="0">
                <a:effectLst/>
              </a:rPr>
              <a:t>0</a:t>
            </a:r>
          </a:p>
          <a:p>
            <a:r>
              <a:rPr lang="en-US" altLang="zh-CN" dirty="0">
                <a:effectLst/>
              </a:rPr>
              <a:t>1</a:t>
            </a:r>
          </a:p>
          <a:p>
            <a:r>
              <a:rPr lang="en-US" altLang="zh-CN" dirty="0">
                <a:effectLst/>
              </a:rPr>
              <a:t>EOL</a:t>
            </a:r>
          </a:p>
          <a:p>
            <a:r>
              <a:rPr lang="en-US" altLang="zh-CN" dirty="0">
                <a:effectLst/>
              </a:rPr>
              <a:t>RFC 793</a:t>
            </a:r>
          </a:p>
          <a:p>
            <a:r>
              <a:rPr lang="zh-CN" altLang="en-US" dirty="0">
                <a:effectLst/>
              </a:rPr>
              <a:t>选项列表结束</a:t>
            </a:r>
          </a:p>
          <a:p>
            <a:r>
              <a:rPr lang="en-US" altLang="zh-CN" dirty="0">
                <a:effectLst/>
              </a:rPr>
              <a:t>1</a:t>
            </a:r>
          </a:p>
          <a:p>
            <a:r>
              <a:rPr lang="en-US" altLang="zh-CN" dirty="0">
                <a:effectLst/>
              </a:rPr>
              <a:t>1</a:t>
            </a:r>
          </a:p>
          <a:p>
            <a:r>
              <a:rPr lang="en-US" altLang="zh-CN" dirty="0">
                <a:effectLst/>
              </a:rPr>
              <a:t>NOP</a:t>
            </a:r>
          </a:p>
          <a:p>
            <a:r>
              <a:rPr lang="en-US" altLang="zh-CN" dirty="0">
                <a:effectLst/>
              </a:rPr>
              <a:t>RFC 793</a:t>
            </a:r>
          </a:p>
          <a:p>
            <a:r>
              <a:rPr lang="zh-CN" altLang="en-US" dirty="0">
                <a:effectLst/>
              </a:rPr>
              <a:t>无操作（用于补位填充）</a:t>
            </a:r>
          </a:p>
          <a:p>
            <a:r>
              <a:rPr lang="en-US" altLang="zh-CN" dirty="0">
                <a:effectLst/>
              </a:rPr>
              <a:t>2</a:t>
            </a:r>
          </a:p>
          <a:p>
            <a:r>
              <a:rPr lang="en-US" altLang="zh-CN" dirty="0">
                <a:effectLst/>
              </a:rPr>
              <a:t>4</a:t>
            </a:r>
          </a:p>
          <a:p>
            <a:r>
              <a:rPr lang="en-US" altLang="zh-CN" dirty="0">
                <a:effectLst/>
              </a:rPr>
              <a:t>MSS</a:t>
            </a:r>
          </a:p>
          <a:p>
            <a:r>
              <a:rPr lang="en-US" altLang="zh-CN" dirty="0">
                <a:effectLst/>
              </a:rPr>
              <a:t>RFC 793</a:t>
            </a:r>
          </a:p>
          <a:p>
            <a:r>
              <a:rPr lang="zh-CN" altLang="en-US" dirty="0">
                <a:effectLst/>
              </a:rPr>
              <a:t>最大</a:t>
            </a:r>
            <a:r>
              <a:rPr lang="en-US" altLang="zh-CN" dirty="0">
                <a:effectLst/>
              </a:rPr>
              <a:t>Segment</a:t>
            </a:r>
            <a:r>
              <a:rPr lang="zh-CN" altLang="en-US" dirty="0">
                <a:effectLst/>
              </a:rPr>
              <a:t>长度</a:t>
            </a:r>
          </a:p>
          <a:p>
            <a:r>
              <a:rPr lang="en-US" altLang="zh-CN" dirty="0">
                <a:effectLst/>
              </a:rPr>
              <a:t>3</a:t>
            </a:r>
          </a:p>
          <a:p>
            <a:r>
              <a:rPr lang="en-US" altLang="zh-CN" dirty="0">
                <a:effectLst/>
              </a:rPr>
              <a:t>3</a:t>
            </a:r>
          </a:p>
          <a:p>
            <a:r>
              <a:rPr lang="en-US" altLang="zh-CN" dirty="0">
                <a:effectLst/>
              </a:rPr>
              <a:t>WSOPT</a:t>
            </a:r>
          </a:p>
          <a:p>
            <a:r>
              <a:rPr lang="en-US" altLang="zh-CN" dirty="0">
                <a:effectLst/>
              </a:rPr>
              <a:t>RFC 1323</a:t>
            </a:r>
          </a:p>
          <a:p>
            <a:r>
              <a:rPr lang="zh-CN" altLang="en-US" dirty="0">
                <a:effectLst/>
              </a:rPr>
              <a:t>窗口扩大系数（</a:t>
            </a:r>
            <a:r>
              <a:rPr lang="en-US" altLang="zh-CN" dirty="0">
                <a:effectLst/>
              </a:rPr>
              <a:t>Window Scaling Factor</a:t>
            </a:r>
            <a:r>
              <a:rPr lang="zh-CN" altLang="en-US" dirty="0">
                <a:effectLst/>
              </a:rPr>
              <a:t>）</a:t>
            </a:r>
          </a:p>
          <a:p>
            <a:r>
              <a:rPr lang="en-US" altLang="zh-CN" dirty="0">
                <a:effectLst/>
              </a:rPr>
              <a:t>4</a:t>
            </a:r>
          </a:p>
          <a:p>
            <a:r>
              <a:rPr lang="en-US" altLang="zh-CN" dirty="0">
                <a:effectLst/>
              </a:rPr>
              <a:t>2</a:t>
            </a:r>
          </a:p>
          <a:p>
            <a:r>
              <a:rPr lang="en-US" altLang="zh-CN" dirty="0">
                <a:effectLst/>
              </a:rPr>
              <a:t>SACK-</a:t>
            </a:r>
            <a:r>
              <a:rPr lang="en-US" altLang="zh-CN" dirty="0" err="1">
                <a:effectLst/>
              </a:rPr>
              <a:t>Premitted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RFC 2018</a:t>
            </a:r>
          </a:p>
          <a:p>
            <a:r>
              <a:rPr lang="zh-CN" altLang="en-US" dirty="0">
                <a:effectLst/>
              </a:rPr>
              <a:t>表明支持</a:t>
            </a:r>
            <a:r>
              <a:rPr lang="en-US" altLang="zh-CN" dirty="0">
                <a:effectLst/>
              </a:rPr>
              <a:t>SACK</a:t>
            </a:r>
          </a:p>
          <a:p>
            <a:r>
              <a:rPr lang="en-US" altLang="zh-CN" dirty="0">
                <a:effectLst/>
              </a:rPr>
              <a:t>5</a:t>
            </a:r>
          </a:p>
          <a:p>
            <a:r>
              <a:rPr lang="zh-CN" altLang="en-US" dirty="0">
                <a:effectLst/>
              </a:rPr>
              <a:t>可变</a:t>
            </a:r>
          </a:p>
          <a:p>
            <a:r>
              <a:rPr lang="en-US" altLang="zh-CN" dirty="0">
                <a:effectLst/>
              </a:rPr>
              <a:t>SACK</a:t>
            </a:r>
          </a:p>
          <a:p>
            <a:r>
              <a:rPr lang="en-US" altLang="zh-CN" dirty="0">
                <a:effectLst/>
              </a:rPr>
              <a:t>RFC 2018</a:t>
            </a:r>
          </a:p>
          <a:p>
            <a:r>
              <a:rPr lang="en-US" altLang="zh-CN" dirty="0">
                <a:effectLst/>
              </a:rPr>
              <a:t>SACK Block</a:t>
            </a:r>
            <a:r>
              <a:rPr lang="zh-CN" altLang="en-US" dirty="0">
                <a:effectLst/>
              </a:rPr>
              <a:t>（收到乱序数据）</a:t>
            </a:r>
          </a:p>
          <a:p>
            <a:r>
              <a:rPr lang="en-US" altLang="zh-CN" dirty="0">
                <a:effectLst/>
              </a:rPr>
              <a:t>8</a:t>
            </a:r>
          </a:p>
          <a:p>
            <a:r>
              <a:rPr lang="en-US" altLang="zh-CN" dirty="0">
                <a:effectLst/>
              </a:rPr>
              <a:t>10</a:t>
            </a:r>
          </a:p>
          <a:p>
            <a:r>
              <a:rPr lang="en-US" altLang="zh-CN" dirty="0">
                <a:effectLst/>
              </a:rPr>
              <a:t>TSPOT</a:t>
            </a:r>
          </a:p>
          <a:p>
            <a:r>
              <a:rPr lang="en-US" altLang="zh-CN" dirty="0">
                <a:effectLst/>
              </a:rPr>
              <a:t>RFC 1323</a:t>
            </a:r>
          </a:p>
          <a:p>
            <a:r>
              <a:rPr lang="en-US" altLang="zh-CN" dirty="0">
                <a:effectLst/>
              </a:rPr>
              <a:t>Timestamps</a:t>
            </a:r>
          </a:p>
          <a:p>
            <a:r>
              <a:rPr lang="en-US" altLang="zh-CN" dirty="0">
                <a:effectLst/>
              </a:rPr>
              <a:t>19</a:t>
            </a:r>
          </a:p>
          <a:p>
            <a:r>
              <a:rPr lang="en-US" altLang="zh-CN" dirty="0">
                <a:effectLst/>
              </a:rPr>
              <a:t>18</a:t>
            </a:r>
          </a:p>
          <a:p>
            <a:r>
              <a:rPr lang="en-US" altLang="zh-CN" dirty="0">
                <a:effectLst/>
              </a:rPr>
              <a:t>TCP-MD5</a:t>
            </a:r>
          </a:p>
          <a:p>
            <a:r>
              <a:rPr lang="en-US" altLang="zh-CN" dirty="0">
                <a:effectLst/>
              </a:rPr>
              <a:t>RFC 2385</a:t>
            </a:r>
          </a:p>
          <a:p>
            <a:r>
              <a:rPr lang="en-US" altLang="zh-CN" dirty="0">
                <a:effectLst/>
              </a:rPr>
              <a:t>MD5</a:t>
            </a:r>
            <a:r>
              <a:rPr lang="zh-CN" altLang="en-US" dirty="0">
                <a:effectLst/>
              </a:rPr>
              <a:t>认证</a:t>
            </a:r>
          </a:p>
          <a:p>
            <a:r>
              <a:rPr lang="en-US" altLang="zh-CN" dirty="0">
                <a:effectLst/>
              </a:rPr>
              <a:t>28</a:t>
            </a:r>
          </a:p>
          <a:p>
            <a:r>
              <a:rPr lang="en-US" altLang="zh-CN" dirty="0">
                <a:effectLst/>
              </a:rPr>
              <a:t>4</a:t>
            </a:r>
          </a:p>
          <a:p>
            <a:r>
              <a:rPr lang="en-US" altLang="zh-CN" dirty="0">
                <a:effectLst/>
              </a:rPr>
              <a:t>UTO</a:t>
            </a:r>
          </a:p>
          <a:p>
            <a:r>
              <a:rPr lang="en-US" altLang="zh-CN" dirty="0">
                <a:effectLst/>
              </a:rPr>
              <a:t>RFC 5482</a:t>
            </a:r>
          </a:p>
          <a:p>
            <a:r>
              <a:rPr lang="en-US" altLang="zh-CN" dirty="0">
                <a:effectLst/>
              </a:rPr>
              <a:t>User Timeout</a:t>
            </a:r>
            <a:r>
              <a:rPr lang="zh-CN" altLang="en-US" dirty="0">
                <a:effectLst/>
              </a:rPr>
              <a:t>（超过一定闲置时间后拆除连接）</a:t>
            </a:r>
          </a:p>
          <a:p>
            <a:r>
              <a:rPr lang="en-US" altLang="zh-CN" dirty="0">
                <a:effectLst/>
              </a:rPr>
              <a:t>29</a:t>
            </a:r>
          </a:p>
          <a:p>
            <a:r>
              <a:rPr lang="zh-CN" altLang="en-US" dirty="0">
                <a:effectLst/>
              </a:rPr>
              <a:t>可变</a:t>
            </a:r>
          </a:p>
          <a:p>
            <a:r>
              <a:rPr lang="en-US" altLang="zh-CN" dirty="0">
                <a:effectLst/>
              </a:rPr>
              <a:t>TCP-AO</a:t>
            </a:r>
          </a:p>
          <a:p>
            <a:r>
              <a:rPr lang="en-US" altLang="zh-CN" dirty="0">
                <a:effectLst/>
              </a:rPr>
              <a:t>RFC 5925</a:t>
            </a:r>
          </a:p>
          <a:p>
            <a:r>
              <a:rPr lang="zh-CN" altLang="en-US" dirty="0">
                <a:effectLst/>
              </a:rPr>
              <a:t>认证（可选用各种算法）</a:t>
            </a:r>
          </a:p>
          <a:p>
            <a:r>
              <a:rPr lang="en-US" altLang="zh-CN" dirty="0">
                <a:effectLst/>
              </a:rPr>
              <a:t>253/254</a:t>
            </a:r>
          </a:p>
          <a:p>
            <a:r>
              <a:rPr lang="zh-CN" altLang="en-US" dirty="0">
                <a:effectLst/>
              </a:rPr>
              <a:t>可变</a:t>
            </a:r>
          </a:p>
          <a:p>
            <a:r>
              <a:rPr lang="en-US" altLang="zh-CN" dirty="0">
                <a:effectLst/>
              </a:rPr>
              <a:t>Experimental</a:t>
            </a:r>
          </a:p>
          <a:p>
            <a:r>
              <a:rPr lang="en-US" altLang="zh-CN" dirty="0">
                <a:effectLst/>
              </a:rPr>
              <a:t>RFC 4727</a:t>
            </a:r>
          </a:p>
          <a:p>
            <a:r>
              <a:rPr lang="zh-CN" altLang="en-US" dirty="0">
                <a:effectLst/>
              </a:rPr>
              <a:t>保留，用于科研实验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 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DEAF05-7A97-4C12-87FC-D8C0B9D636FB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71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16D842-4D84-48B0-9A82-757F81E274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686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3F72A5-9C79-4DD7-AF93-C556C6C7FC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038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1300" y="152400"/>
            <a:ext cx="2095500" cy="65071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6134100" cy="65071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E4CD94-36E2-4CF9-8B41-F5EBC475BF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9437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762000"/>
            <a:ext cx="4038600" cy="58975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95800" y="762000"/>
            <a:ext cx="4038600" cy="58975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4758AF-8D69-4D93-ADCB-6AD150C8D8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9619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762000"/>
            <a:ext cx="4038600" cy="58975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495800" y="762000"/>
            <a:ext cx="4038600" cy="28717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495800" y="3786188"/>
            <a:ext cx="4038600" cy="2873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7664DE-95D1-432E-AAAA-15F455939F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210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7DB20-C3AB-438A-B0C1-F789210EFD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287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A5287-35B8-4EF1-A74F-62FA19194B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039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762000"/>
            <a:ext cx="4038600" cy="5897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95800" y="762000"/>
            <a:ext cx="4038600" cy="5897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4C7DB-8B3A-4E12-AB5B-21BC3EA7C7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332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57D81-9B36-496F-9BC5-F45C4D7862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4822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02A7D5-E9DD-4D38-9D55-E7EB3A350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6854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A51B9-144D-4DDB-88B7-7FADD543B0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574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C8D083-806E-4C0C-931B-534B1F652C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6561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6F5B83-CEB6-43C4-AFD0-897FA0FE08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5321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" Target="../slides/slide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762000"/>
            <a:ext cx="8229600" cy="589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24600"/>
            <a:ext cx="1676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 sz="1600">
                <a:latin typeface="+mj-lt"/>
                <a:ea typeface="+mj-ea"/>
              </a:defRPr>
            </a:lvl1pPr>
          </a:lstStyle>
          <a:p>
            <a:pPr>
              <a:defRPr/>
            </a:pPr>
            <a:fld id="{C671E41F-4768-40B3-8D67-26332D1C3E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7524750" y="6453188"/>
            <a:ext cx="1476375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fld id="{C40CC9F0-F536-49BA-A3DF-314144DC54B9}" type="slidenum">
              <a:rPr kumimoji="1" lang="en-US" altLang="zh-CN" sz="15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eaLnBrk="0" hangingPunct="0"/>
              <a:t>‹#›</a:t>
            </a:fld>
            <a:endParaRPr kumimoji="1" lang="en-US" altLang="zh-CN" sz="1500">
              <a:solidFill>
                <a:srgbClr val="3366FF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32" name="Rectangle 10"/>
          <p:cNvSpPr>
            <a:spLocks noChangeArrowheads="1"/>
          </p:cNvSpPr>
          <p:nvPr userDrawn="1"/>
        </p:nvSpPr>
        <p:spPr bwMode="auto">
          <a:xfrm>
            <a:off x="7515225" y="6477000"/>
            <a:ext cx="1476375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r>
              <a:rPr kumimoji="1" lang="en-US" altLang="zh-CN" sz="1500">
                <a:solidFill>
                  <a:srgbClr val="3366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hlinkClick r:id="rId15" action="ppaction://hlinksldjump"/>
              </a:rPr>
              <a:t>__</a:t>
            </a:r>
            <a:endParaRPr kumimoji="1" lang="en-US" altLang="zh-CN" sz="1500">
              <a:solidFill>
                <a:srgbClr val="3366F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rgbClr val="CC0000"/>
          </a:solidFill>
          <a:latin typeface="Times New Roman" pitchFamily="18" charset="0"/>
          <a:ea typeface="楷体_GB2312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rgbClr val="CC0000"/>
          </a:solidFill>
          <a:latin typeface="Times New Roman" pitchFamily="18" charset="0"/>
          <a:ea typeface="楷体_GB2312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rgbClr val="CC0000"/>
          </a:solidFill>
          <a:latin typeface="Times New Roman" pitchFamily="18" charset="0"/>
          <a:ea typeface="楷体_GB2312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rgbClr val="CC0000"/>
          </a:solidFill>
          <a:latin typeface="Times New Roman" pitchFamily="18" charset="0"/>
          <a:ea typeface="楷体_GB2312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800" b="1">
          <a:solidFill>
            <a:srgbClr val="CC0000"/>
          </a:solidFill>
          <a:latin typeface="Times New Roman" pitchFamily="18" charset="0"/>
          <a:ea typeface="楷体_GB2312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800" b="1">
          <a:solidFill>
            <a:srgbClr val="CC0000"/>
          </a:solidFill>
          <a:latin typeface="Times New Roman" pitchFamily="18" charset="0"/>
          <a:ea typeface="楷体_GB2312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800" b="1">
          <a:solidFill>
            <a:srgbClr val="CC0000"/>
          </a:solidFill>
          <a:latin typeface="Times New Roman" pitchFamily="18" charset="0"/>
          <a:ea typeface="楷体_GB2312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800" b="1">
          <a:solidFill>
            <a:srgbClr val="CC0000"/>
          </a:solidFill>
          <a:latin typeface="Times New Roman" pitchFamily="18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SzPct val="110000"/>
        <a:buFont typeface="Wingdings" pitchFamily="2" charset="2"/>
        <a:buChar char="n"/>
        <a:defRPr sz="2800">
          <a:solidFill>
            <a:srgbClr val="00009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00"/>
        </a:buClr>
        <a:buFont typeface="Wingdings" pitchFamily="2" charset="2"/>
        <a:buChar char="u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Font typeface="Wingdings" pitchFamily="2" charset="2"/>
        <a:buChar char="Ø"/>
        <a:defRPr sz="2200">
          <a:solidFill>
            <a:schemeClr val="tx1"/>
          </a:solidFill>
          <a:latin typeface="+mn-lt"/>
          <a:ea typeface="+mj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00FF"/>
        </a:buClr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j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5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6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7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8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9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0.e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2130425"/>
            <a:ext cx="8305800" cy="1470025"/>
          </a:xfrm>
        </p:spPr>
        <p:txBody>
          <a:bodyPr/>
          <a:lstStyle/>
          <a:p>
            <a:pPr eaLnBrk="1" hangingPunct="1"/>
            <a:r>
              <a:rPr lang="en-US" altLang="zh-CN" sz="6300"/>
              <a:t>6 The Transport Layer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Server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533400"/>
            <a:ext cx="8496300" cy="5983288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400" dirty="0" err="1">
                <a:solidFill>
                  <a:schemeClr val="tx1"/>
                </a:solidFill>
              </a:rPr>
              <a:t>int</a:t>
            </a:r>
            <a:r>
              <a:rPr lang="en-US" altLang="zh-CN" sz="1400" dirty="0">
                <a:solidFill>
                  <a:schemeClr val="tx1"/>
                </a:solidFill>
              </a:rPr>
              <a:t> main()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{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</a:t>
            </a:r>
            <a:r>
              <a:rPr lang="en-US" altLang="zh-CN" sz="1400" dirty="0" err="1">
                <a:solidFill>
                  <a:schemeClr val="tx1"/>
                </a:solidFill>
              </a:rPr>
              <a:t>int</a:t>
            </a:r>
            <a:r>
              <a:rPr lang="en-US" altLang="zh-CN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 err="1">
                <a:solidFill>
                  <a:schemeClr val="tx1"/>
                </a:solidFill>
              </a:rPr>
              <a:t>fd</a:t>
            </a:r>
            <a:r>
              <a:rPr lang="en-US" altLang="zh-CN" sz="1400" dirty="0">
                <a:solidFill>
                  <a:schemeClr val="tx1"/>
                </a:solidFill>
              </a:rPr>
              <a:t>, sock, </a:t>
            </a:r>
            <a:r>
              <a:rPr lang="en-US" altLang="zh-CN" sz="1400" dirty="0" err="1">
                <a:solidFill>
                  <a:schemeClr val="tx1"/>
                </a:solidFill>
              </a:rPr>
              <a:t>data_sock</a:t>
            </a:r>
            <a:r>
              <a:rPr lang="en-US" altLang="zh-CN" sz="1400" dirty="0">
                <a:solidFill>
                  <a:schemeClr val="tx1"/>
                </a:solidFill>
              </a:rPr>
              <a:t>, bytes;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char </a:t>
            </a:r>
            <a:r>
              <a:rPr lang="en-US" altLang="zh-CN" sz="1400" dirty="0" err="1">
                <a:solidFill>
                  <a:schemeClr val="tx1"/>
                </a:solidFill>
              </a:rPr>
              <a:t>buf</a:t>
            </a:r>
            <a:r>
              <a:rPr lang="en-US" altLang="zh-CN" sz="1400" dirty="0">
                <a:solidFill>
                  <a:schemeClr val="tx1"/>
                </a:solidFill>
              </a:rPr>
              <a:t>[4096];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</a:t>
            </a:r>
            <a:r>
              <a:rPr lang="en-US" altLang="zh-CN" sz="1400" dirty="0" err="1">
                <a:solidFill>
                  <a:schemeClr val="tx1"/>
                </a:solidFill>
              </a:rPr>
              <a:t>struct</a:t>
            </a:r>
            <a:r>
              <a:rPr lang="en-US" altLang="zh-CN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 err="1">
                <a:solidFill>
                  <a:schemeClr val="tx1"/>
                </a:solidFill>
              </a:rPr>
              <a:t>sockaddr_in</a:t>
            </a:r>
            <a:r>
              <a:rPr lang="en-US" altLang="zh-CN" sz="1400" dirty="0">
                <a:solidFill>
                  <a:schemeClr val="tx1"/>
                </a:solidFill>
              </a:rPr>
              <a:t> server</a:t>
            </a:r>
            <a:r>
              <a:rPr lang="zh-CN" altLang="en-US" sz="1400" dirty="0">
                <a:solidFill>
                  <a:schemeClr val="tx1"/>
                </a:solidFill>
              </a:rPr>
              <a:t>， </a:t>
            </a:r>
            <a:r>
              <a:rPr lang="en-US" altLang="zh-CN" sz="1400" dirty="0">
                <a:solidFill>
                  <a:schemeClr val="tx1"/>
                </a:solidFill>
              </a:rPr>
              <a:t>peer;           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zh-CN" sz="1400" dirty="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</a:t>
            </a:r>
            <a:r>
              <a:rPr lang="en-US" altLang="zh-CN" sz="1400" dirty="0" err="1">
                <a:solidFill>
                  <a:schemeClr val="tx1"/>
                </a:solidFill>
              </a:rPr>
              <a:t>server.sin_family</a:t>
            </a:r>
            <a:r>
              <a:rPr lang="en-US" altLang="zh-CN" sz="1400" dirty="0">
                <a:solidFill>
                  <a:schemeClr val="tx1"/>
                </a:solidFill>
              </a:rPr>
              <a:t> = AF_INET;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</a:t>
            </a:r>
            <a:r>
              <a:rPr lang="en-US" altLang="zh-CN" sz="1400" dirty="0" err="1">
                <a:solidFill>
                  <a:schemeClr val="tx1"/>
                </a:solidFill>
              </a:rPr>
              <a:t>server.sin_addr.s_addr</a:t>
            </a:r>
            <a:r>
              <a:rPr lang="en-US" altLang="zh-CN" sz="1400" dirty="0">
                <a:solidFill>
                  <a:schemeClr val="tx1"/>
                </a:solidFill>
              </a:rPr>
              <a:t> = </a:t>
            </a:r>
            <a:r>
              <a:rPr lang="en-US" altLang="zh-CN" sz="1400" dirty="0" err="1">
                <a:solidFill>
                  <a:schemeClr val="tx1"/>
                </a:solidFill>
              </a:rPr>
              <a:t>htonl</a:t>
            </a:r>
            <a:r>
              <a:rPr lang="en-US" altLang="zh-CN" sz="1400" dirty="0">
                <a:solidFill>
                  <a:schemeClr val="tx1"/>
                </a:solidFill>
              </a:rPr>
              <a:t>(INADDR_ANY);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</a:t>
            </a:r>
            <a:r>
              <a:rPr lang="en-US" altLang="zh-CN" sz="1400" dirty="0" err="1">
                <a:solidFill>
                  <a:schemeClr val="tx1"/>
                </a:solidFill>
              </a:rPr>
              <a:t>server.sin_port</a:t>
            </a:r>
            <a:r>
              <a:rPr lang="en-US" altLang="zh-CN" sz="1400" dirty="0">
                <a:solidFill>
                  <a:schemeClr val="tx1"/>
                </a:solidFill>
              </a:rPr>
              <a:t> = </a:t>
            </a:r>
            <a:r>
              <a:rPr lang="en-US" altLang="zh-CN" sz="1400" dirty="0" err="1">
                <a:solidFill>
                  <a:schemeClr val="tx1"/>
                </a:solidFill>
              </a:rPr>
              <a:t>htons</a:t>
            </a:r>
            <a:r>
              <a:rPr lang="en-US" altLang="zh-CN" sz="1400" dirty="0">
                <a:solidFill>
                  <a:schemeClr val="tx1"/>
                </a:solidFill>
              </a:rPr>
              <a:t>(12345);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zh-CN" sz="1400" dirty="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sock = socket(AF_INET, SOCK_STREAM, IPPROTO_TCP);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bind(sock, &amp;server, </a:t>
            </a:r>
            <a:r>
              <a:rPr lang="en-US" altLang="zh-CN" sz="1400" dirty="0" err="1">
                <a:solidFill>
                  <a:schemeClr val="tx1"/>
                </a:solidFill>
              </a:rPr>
              <a:t>sizeof</a:t>
            </a:r>
            <a:r>
              <a:rPr lang="en-US" altLang="zh-CN" sz="1400" dirty="0">
                <a:solidFill>
                  <a:schemeClr val="tx1"/>
                </a:solidFill>
              </a:rPr>
              <a:t>(server));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listen(sock, 5);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zh-CN" sz="1400" dirty="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for(;;) {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    </a:t>
            </a:r>
            <a:r>
              <a:rPr lang="en-US" altLang="zh-CN" sz="1400" dirty="0" err="1">
                <a:solidFill>
                  <a:schemeClr val="tx1"/>
                </a:solidFill>
              </a:rPr>
              <a:t>data_sock</a:t>
            </a:r>
            <a:r>
              <a:rPr lang="en-US" altLang="zh-CN" sz="1400" dirty="0">
                <a:solidFill>
                  <a:schemeClr val="tx1"/>
                </a:solidFill>
              </a:rPr>
              <a:t> = accept(sock, &amp;peer, </a:t>
            </a:r>
            <a:r>
              <a:rPr lang="en-US" altLang="zh-CN" sz="1400" dirty="0" err="1">
                <a:solidFill>
                  <a:schemeClr val="tx1"/>
                </a:solidFill>
              </a:rPr>
              <a:t>sizeof</a:t>
            </a:r>
            <a:r>
              <a:rPr lang="en-US" altLang="zh-CN" sz="1400" dirty="0">
                <a:solidFill>
                  <a:schemeClr val="tx1"/>
                </a:solidFill>
              </a:rPr>
              <a:t>(peer)); /* </a:t>
            </a:r>
            <a:r>
              <a:rPr lang="en-US" altLang="zh-CN" sz="1400" dirty="0">
                <a:solidFill>
                  <a:srgbClr val="FF0000"/>
                </a:solidFill>
              </a:rPr>
              <a:t>block for connection request</a:t>
            </a:r>
            <a:r>
              <a:rPr lang="en-US" altLang="zh-CN" sz="1400" dirty="0">
                <a:solidFill>
                  <a:schemeClr val="tx1"/>
                </a:solidFill>
              </a:rPr>
              <a:t> */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    read(</a:t>
            </a:r>
            <a:r>
              <a:rPr lang="en-US" altLang="zh-CN" sz="1400" dirty="0" err="1">
                <a:solidFill>
                  <a:schemeClr val="tx1"/>
                </a:solidFill>
              </a:rPr>
              <a:t>data_sock</a:t>
            </a:r>
            <a:r>
              <a:rPr lang="en-US" altLang="zh-CN" sz="1400" dirty="0">
                <a:solidFill>
                  <a:schemeClr val="tx1"/>
                </a:solidFill>
              </a:rPr>
              <a:t>, </a:t>
            </a:r>
            <a:r>
              <a:rPr lang="en-US" altLang="zh-CN" sz="1400" dirty="0" err="1">
                <a:solidFill>
                  <a:schemeClr val="tx1"/>
                </a:solidFill>
              </a:rPr>
              <a:t>buf</a:t>
            </a:r>
            <a:r>
              <a:rPr lang="en-US" altLang="zh-CN" sz="1400" dirty="0">
                <a:solidFill>
                  <a:schemeClr val="tx1"/>
                </a:solidFill>
              </a:rPr>
              <a:t>, </a:t>
            </a:r>
            <a:r>
              <a:rPr lang="en-US" altLang="zh-CN" sz="1400" dirty="0" err="1">
                <a:solidFill>
                  <a:schemeClr val="tx1"/>
                </a:solidFill>
              </a:rPr>
              <a:t>sizeof</a:t>
            </a:r>
            <a:r>
              <a:rPr lang="en-US" altLang="zh-CN" sz="1400" dirty="0">
                <a:solidFill>
                  <a:schemeClr val="tx1"/>
                </a:solidFill>
              </a:rPr>
              <a:t>(</a:t>
            </a:r>
            <a:r>
              <a:rPr lang="en-US" altLang="zh-CN" sz="1400" dirty="0" err="1">
                <a:solidFill>
                  <a:schemeClr val="tx1"/>
                </a:solidFill>
              </a:rPr>
              <a:t>buf</a:t>
            </a:r>
            <a:r>
              <a:rPr lang="en-US" altLang="zh-CN" sz="1400" dirty="0">
                <a:solidFill>
                  <a:schemeClr val="tx1"/>
                </a:solidFill>
              </a:rPr>
              <a:t>));     /* read file name from socket */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    </a:t>
            </a:r>
            <a:r>
              <a:rPr lang="en-US" altLang="zh-CN" sz="1400" dirty="0" err="1">
                <a:solidFill>
                  <a:schemeClr val="tx1"/>
                </a:solidFill>
              </a:rPr>
              <a:t>fd</a:t>
            </a:r>
            <a:r>
              <a:rPr lang="en-US" altLang="zh-CN" sz="1400" dirty="0">
                <a:solidFill>
                  <a:schemeClr val="tx1"/>
                </a:solidFill>
              </a:rPr>
              <a:t> = open(</a:t>
            </a:r>
            <a:r>
              <a:rPr lang="en-US" altLang="zh-CN" sz="1400" dirty="0" err="1">
                <a:solidFill>
                  <a:schemeClr val="tx1"/>
                </a:solidFill>
              </a:rPr>
              <a:t>buf</a:t>
            </a:r>
            <a:r>
              <a:rPr lang="en-US" altLang="zh-CN" sz="1400" dirty="0">
                <a:solidFill>
                  <a:schemeClr val="tx1"/>
                </a:solidFill>
              </a:rPr>
              <a:t>, O_RDONLY);              /* open the file to be sent back */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    for(;;) {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         bytes = read(</a:t>
            </a:r>
            <a:r>
              <a:rPr lang="en-US" altLang="zh-CN" sz="1400" dirty="0" err="1">
                <a:solidFill>
                  <a:schemeClr val="tx1"/>
                </a:solidFill>
              </a:rPr>
              <a:t>fd</a:t>
            </a:r>
            <a:r>
              <a:rPr lang="en-US" altLang="zh-CN" sz="1400" dirty="0">
                <a:solidFill>
                  <a:schemeClr val="tx1"/>
                </a:solidFill>
              </a:rPr>
              <a:t>, </a:t>
            </a:r>
            <a:r>
              <a:rPr lang="en-US" altLang="zh-CN" sz="1400" dirty="0" err="1">
                <a:solidFill>
                  <a:schemeClr val="tx1"/>
                </a:solidFill>
              </a:rPr>
              <a:t>buf</a:t>
            </a:r>
            <a:r>
              <a:rPr lang="en-US" altLang="zh-CN" sz="1400" dirty="0">
                <a:solidFill>
                  <a:schemeClr val="tx1"/>
                </a:solidFill>
              </a:rPr>
              <a:t>, </a:t>
            </a:r>
            <a:r>
              <a:rPr lang="en-US" altLang="zh-CN" sz="1400" dirty="0" err="1">
                <a:solidFill>
                  <a:schemeClr val="tx1"/>
                </a:solidFill>
              </a:rPr>
              <a:t>sizeof</a:t>
            </a:r>
            <a:r>
              <a:rPr lang="en-US" altLang="zh-CN" sz="1400" dirty="0">
                <a:solidFill>
                  <a:schemeClr val="tx1"/>
                </a:solidFill>
              </a:rPr>
              <a:t>(</a:t>
            </a:r>
            <a:r>
              <a:rPr lang="en-US" altLang="zh-CN" sz="1400" dirty="0" err="1">
                <a:solidFill>
                  <a:schemeClr val="tx1"/>
                </a:solidFill>
              </a:rPr>
              <a:t>buf</a:t>
            </a:r>
            <a:r>
              <a:rPr lang="en-US" altLang="zh-CN" sz="1400" dirty="0">
                <a:solidFill>
                  <a:schemeClr val="tx1"/>
                </a:solidFill>
              </a:rPr>
              <a:t>)); /* read from file */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         if (bytes &lt;= 0) break;                  /* check for end of file */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         write(</a:t>
            </a:r>
            <a:r>
              <a:rPr lang="en-US" altLang="zh-CN" sz="1400" dirty="0" err="1">
                <a:solidFill>
                  <a:schemeClr val="tx1"/>
                </a:solidFill>
              </a:rPr>
              <a:t>data_sock</a:t>
            </a:r>
            <a:r>
              <a:rPr lang="en-US" altLang="zh-CN" sz="1400" dirty="0">
                <a:solidFill>
                  <a:schemeClr val="tx1"/>
                </a:solidFill>
              </a:rPr>
              <a:t>, </a:t>
            </a:r>
            <a:r>
              <a:rPr lang="en-US" altLang="zh-CN" sz="1400" dirty="0" err="1">
                <a:solidFill>
                  <a:schemeClr val="tx1"/>
                </a:solidFill>
              </a:rPr>
              <a:t>buf</a:t>
            </a:r>
            <a:r>
              <a:rPr lang="en-US" altLang="zh-CN" sz="1400" dirty="0">
                <a:solidFill>
                  <a:schemeClr val="tx1"/>
                </a:solidFill>
              </a:rPr>
              <a:t>, bytes);        /* write bytes to socket */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    }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    close(</a:t>
            </a:r>
            <a:r>
              <a:rPr lang="en-US" altLang="zh-CN" sz="1400" dirty="0" err="1">
                <a:solidFill>
                  <a:schemeClr val="tx1"/>
                </a:solidFill>
              </a:rPr>
              <a:t>fd</a:t>
            </a:r>
            <a:r>
              <a:rPr lang="en-US" altLang="zh-CN" sz="1400" dirty="0">
                <a:solidFill>
                  <a:schemeClr val="tx1"/>
                </a:solidFill>
              </a:rPr>
              <a:t>);                             /* </a:t>
            </a:r>
            <a:r>
              <a:rPr lang="en-US" altLang="zh-CN" sz="1400" dirty="0" err="1">
                <a:solidFill>
                  <a:schemeClr val="tx1"/>
                </a:solidFill>
              </a:rPr>
              <a:t>closefile</a:t>
            </a:r>
            <a:r>
              <a:rPr lang="en-US" altLang="zh-CN" sz="1400" dirty="0">
                <a:solidFill>
                  <a:schemeClr val="tx1"/>
                </a:solidFill>
              </a:rPr>
              <a:t> */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    close(</a:t>
            </a:r>
            <a:r>
              <a:rPr lang="en-US" altLang="zh-CN" sz="1400" dirty="0" err="1">
                <a:solidFill>
                  <a:schemeClr val="tx1"/>
                </a:solidFill>
              </a:rPr>
              <a:t>data_sock</a:t>
            </a:r>
            <a:r>
              <a:rPr lang="en-US" altLang="zh-CN" sz="1400" dirty="0">
                <a:solidFill>
                  <a:schemeClr val="tx1"/>
                </a:solidFill>
              </a:rPr>
              <a:t>);                 /* close connection */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}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} 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85725"/>
            <a:ext cx="8166100" cy="904875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rgbClr val="C00000"/>
                </a:solidFill>
              </a:rPr>
              <a:t>TCP Reno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50774" y="838200"/>
            <a:ext cx="8686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FF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Fast recovery and the </a:t>
            </a:r>
            <a:r>
              <a:rPr lang="en-US" altLang="zh-CN" sz="2400" dirty="0" err="1"/>
              <a:t>sawtooth</a:t>
            </a:r>
            <a:r>
              <a:rPr lang="en-US" altLang="zh-CN" sz="2400" dirty="0"/>
              <a:t> pattern of TCP Reno</a:t>
            </a:r>
            <a:endParaRPr lang="en-US" altLang="zh-CN" sz="2000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7" y="1600200"/>
            <a:ext cx="8844594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56383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85725"/>
            <a:ext cx="7950200" cy="67627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TCP option: SACK</a:t>
            </a:r>
            <a:endParaRPr lang="en-US" altLang="zh-CN" sz="4000" dirty="0">
              <a:solidFill>
                <a:srgbClr val="C0000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685800"/>
            <a:ext cx="86868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FF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2400" dirty="0"/>
              <a:t>SACK (Selective </a:t>
            </a:r>
            <a:r>
              <a:rPr lang="en-US" altLang="zh-CN" sz="2400" dirty="0" err="1"/>
              <a:t>ACKnowledgements</a:t>
            </a:r>
            <a:r>
              <a:rPr lang="en-US" altLang="zh-CN" sz="2400" dirty="0"/>
              <a:t>)</a:t>
            </a:r>
          </a:p>
          <a:p>
            <a:pPr lvl="1"/>
            <a:r>
              <a:rPr lang="en-US" altLang="zh-CN" sz="2000" dirty="0"/>
              <a:t>When TCP connection is set up, both the sender and receiver send the </a:t>
            </a:r>
            <a:r>
              <a:rPr lang="en-US" altLang="zh-CN" sz="2000" dirty="0">
                <a:solidFill>
                  <a:srgbClr val="C00000"/>
                </a:solidFill>
              </a:rPr>
              <a:t>SACK permitted TCP option</a:t>
            </a:r>
            <a:r>
              <a:rPr lang="en-US" altLang="zh-CN" sz="2000" dirty="0"/>
              <a:t> to signal that they understand SACK</a:t>
            </a:r>
          </a:p>
          <a:p>
            <a:pPr lvl="1"/>
            <a:r>
              <a:rPr lang="en-US" altLang="zh-CN" sz="2000" dirty="0"/>
              <a:t>SACK</a:t>
            </a:r>
            <a:r>
              <a:rPr lang="en-US" altLang="zh-CN" sz="2000" b="1" dirty="0"/>
              <a:t> </a:t>
            </a:r>
            <a:r>
              <a:rPr lang="en-US" altLang="zh-CN" sz="2000" dirty="0"/>
              <a:t>lists up to</a:t>
            </a:r>
            <a:r>
              <a:rPr lang="en-US" altLang="zh-CN" sz="2000" dirty="0">
                <a:solidFill>
                  <a:srgbClr val="C00000"/>
                </a:solidFill>
              </a:rPr>
              <a:t> 3 ranges of bytes that have been received</a:t>
            </a:r>
            <a:endParaRPr lang="da-DK" altLang="zh-CN" sz="2000" b="1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US" altLang="zh-CN" sz="2000" dirty="0"/>
              <a:t>(SACK is now widely deployed)</a:t>
            </a: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95600"/>
            <a:ext cx="8001000" cy="203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56055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85725"/>
            <a:ext cx="7950200" cy="67627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TCP option: ECN</a:t>
            </a:r>
            <a:endParaRPr lang="en-US" altLang="zh-CN" sz="4000" dirty="0">
              <a:solidFill>
                <a:srgbClr val="C0000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4800" y="685800"/>
            <a:ext cx="84582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FF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285750"/>
            <a:r>
              <a:rPr lang="en-US" altLang="zh-CN" sz="2400" dirty="0"/>
              <a:t>ECN Option</a:t>
            </a:r>
          </a:p>
          <a:p>
            <a:pPr marL="685800" lvl="1"/>
            <a:r>
              <a:rPr lang="en-US" altLang="zh-CN" sz="2000" dirty="0"/>
              <a:t>ECN is enabled when both the sender and receiver indicate that they are capable of using ECN by setting the ECE</a:t>
            </a:r>
            <a:r>
              <a:rPr lang="en-US" altLang="zh-CN" sz="2000" i="1" dirty="0"/>
              <a:t> </a:t>
            </a:r>
            <a:r>
              <a:rPr lang="en-US" altLang="zh-CN" sz="2000" dirty="0"/>
              <a:t>and CWR</a:t>
            </a:r>
            <a:r>
              <a:rPr lang="en-US" altLang="zh-CN" sz="2000" i="1" dirty="0"/>
              <a:t> </a:t>
            </a:r>
            <a:r>
              <a:rPr lang="en-US" altLang="zh-CN" sz="2000" dirty="0"/>
              <a:t>bits during </a:t>
            </a:r>
            <a:r>
              <a:rPr lang="en-US" altLang="zh-CN" sz="2000" dirty="0">
                <a:solidFill>
                  <a:srgbClr val="C00000"/>
                </a:solidFill>
              </a:rPr>
              <a:t>connection establishment</a:t>
            </a:r>
            <a:endParaRPr lang="en-US" altLang="zh-CN" sz="2000" dirty="0"/>
          </a:p>
          <a:p>
            <a:pPr marL="685800" lvl="1"/>
            <a:r>
              <a:rPr lang="en-US" altLang="zh-CN" sz="2000" dirty="0">
                <a:solidFill>
                  <a:srgbClr val="C00000"/>
                </a:solidFill>
              </a:rPr>
              <a:t>The TCP receiver </a:t>
            </a:r>
            <a:r>
              <a:rPr lang="en-US" altLang="zh-CN" sz="2000" dirty="0"/>
              <a:t>is informed if any packet that arrives carries an ECN congestion signal, it then uses the </a:t>
            </a:r>
            <a:r>
              <a:rPr lang="en-US" altLang="zh-CN" sz="2000" b="1" dirty="0"/>
              <a:t>ECE (ECN Echo)</a:t>
            </a:r>
            <a:r>
              <a:rPr lang="en-US" altLang="zh-CN" sz="2000" dirty="0"/>
              <a:t> flag to signal the TCP sender</a:t>
            </a:r>
          </a:p>
          <a:p>
            <a:pPr marL="685800" lvl="1"/>
            <a:r>
              <a:rPr lang="en-US" altLang="zh-CN" sz="2000" dirty="0">
                <a:solidFill>
                  <a:srgbClr val="C00000"/>
                </a:solidFill>
              </a:rPr>
              <a:t>The sender </a:t>
            </a:r>
            <a:r>
              <a:rPr lang="en-US" altLang="zh-CN" sz="2000" dirty="0"/>
              <a:t>tells the receiver that it has heard the signal by using the </a:t>
            </a:r>
            <a:r>
              <a:rPr lang="en-US" altLang="zh-CN" sz="2000" b="1" dirty="0"/>
              <a:t>CWR (Congestion Window Reduced) </a:t>
            </a:r>
            <a:r>
              <a:rPr lang="en-US" altLang="zh-CN" sz="2000" dirty="0"/>
              <a:t>flag</a:t>
            </a:r>
          </a:p>
          <a:p>
            <a:pPr marL="685800" lvl="1"/>
            <a:r>
              <a:rPr lang="en-US" altLang="zh-CN" sz="2000" dirty="0">
                <a:solidFill>
                  <a:srgbClr val="C00000"/>
                </a:solidFill>
              </a:rPr>
              <a:t>The sender </a:t>
            </a:r>
            <a:r>
              <a:rPr lang="en-US" altLang="zh-CN" sz="2000" dirty="0"/>
              <a:t>reacts to these notifications in exactly the same way as it does to packet loss that is detected via duplicate ACKs (multiplicative decrease)</a:t>
            </a:r>
          </a:p>
          <a:p>
            <a:pPr marL="0" indent="0">
              <a:buNone/>
            </a:pPr>
            <a:r>
              <a:rPr lang="en-US" altLang="zh-CN" sz="2000" dirty="0"/>
              <a:t>(ECN is an IP layer mechanism, it requires </a:t>
            </a:r>
            <a:r>
              <a:rPr lang="en-US" altLang="zh-CN" sz="2000" dirty="0">
                <a:solidFill>
                  <a:srgbClr val="C00000"/>
                </a:solidFill>
              </a:rPr>
              <a:t>both host and router </a:t>
            </a:r>
            <a:r>
              <a:rPr lang="en-US" altLang="zh-CN" sz="2000" dirty="0"/>
              <a:t>support and is </a:t>
            </a:r>
            <a:r>
              <a:rPr lang="en-US" altLang="zh-CN" sz="2000" dirty="0">
                <a:solidFill>
                  <a:srgbClr val="C00000"/>
                </a:solidFill>
              </a:rPr>
              <a:t>not</a:t>
            </a:r>
            <a:r>
              <a:rPr lang="en-US" altLang="zh-CN" sz="2000" dirty="0"/>
              <a:t> yet widely used on the Internet)</a:t>
            </a:r>
          </a:p>
        </p:txBody>
      </p:sp>
    </p:spTree>
    <p:extLst>
      <p:ext uri="{BB962C8B-B14F-4D97-AF65-F5344CB8AC3E}">
        <p14:creationId xmlns:p14="http://schemas.microsoft.com/office/powerpoint/2010/main" val="8382421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/>
              <a:t>Various Implementations of TCP</a:t>
            </a:r>
            <a:r>
              <a:rPr lang="en-US" altLang="zh-TW" sz="3000"/>
              <a:t> 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762000"/>
            <a:ext cx="8610600" cy="4038600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solidFill>
                  <a:srgbClr val="C00000"/>
                </a:solidFill>
              </a:rPr>
              <a:t>TCP </a:t>
            </a:r>
            <a:r>
              <a:rPr lang="en-US" altLang="zh-TW" sz="2400" dirty="0">
                <a:solidFill>
                  <a:srgbClr val="C00000"/>
                </a:solidFill>
              </a:rPr>
              <a:t>Tahoe </a:t>
            </a:r>
            <a:r>
              <a:rPr lang="en-US" altLang="zh-TW" sz="2400" dirty="0"/>
              <a:t>(Van Jacobson, 1988)</a:t>
            </a:r>
          </a:p>
          <a:p>
            <a:r>
              <a:rPr lang="en-US" altLang="zh-CN" sz="2400" dirty="0">
                <a:solidFill>
                  <a:srgbClr val="C00000"/>
                </a:solidFill>
              </a:rPr>
              <a:t>TCP Reno </a:t>
            </a:r>
            <a:r>
              <a:rPr lang="en-US" altLang="zh-CN" sz="2400" dirty="0"/>
              <a:t>(1990, 4.3 BSD) has formed the basis for TCP congestion control for more than two decades</a:t>
            </a:r>
          </a:p>
          <a:p>
            <a:r>
              <a:rPr lang="en-US" altLang="zh-CN" sz="2400" dirty="0"/>
              <a:t>Variants</a:t>
            </a:r>
          </a:p>
          <a:p>
            <a:pPr lvl="1"/>
            <a:r>
              <a:rPr lang="en-US" altLang="zh-CN" sz="2000" dirty="0" err="1">
                <a:solidFill>
                  <a:srgbClr val="C00000"/>
                </a:solidFill>
              </a:rPr>
              <a:t>NewReno</a:t>
            </a:r>
            <a:r>
              <a:rPr lang="en-US" altLang="zh-CN" sz="2000" dirty="0"/>
              <a:t>: recovering from two or more losses in a window</a:t>
            </a:r>
          </a:p>
          <a:p>
            <a:pPr lvl="2"/>
            <a:r>
              <a:rPr lang="en-US" altLang="zh-TW" sz="1800" i="1" dirty="0"/>
              <a:t>Partial</a:t>
            </a:r>
            <a:r>
              <a:rPr lang="en-US" altLang="zh-TW" sz="1800" dirty="0"/>
              <a:t> ACK: acknowledges some but not all of the packets that were outstanding at the start of Fast Recovery</a:t>
            </a:r>
            <a:endParaRPr lang="en-US" altLang="zh-CN" sz="1800" dirty="0"/>
          </a:p>
          <a:p>
            <a:pPr lvl="1"/>
            <a:r>
              <a:rPr lang="en-US" altLang="zh-CN" sz="2000" dirty="0"/>
              <a:t>Linux 2.6 uses a variant called </a:t>
            </a:r>
            <a:r>
              <a:rPr lang="en-US" altLang="zh-CN" sz="2000" dirty="0">
                <a:solidFill>
                  <a:srgbClr val="C00000"/>
                </a:solidFill>
              </a:rPr>
              <a:t>CUBIC TCP</a:t>
            </a:r>
          </a:p>
          <a:p>
            <a:pPr lvl="1"/>
            <a:r>
              <a:rPr lang="en-US" altLang="zh-CN" sz="2000" dirty="0"/>
              <a:t>Windows includes a variant called </a:t>
            </a:r>
            <a:r>
              <a:rPr lang="en-US" altLang="zh-CN" sz="2000" dirty="0">
                <a:solidFill>
                  <a:srgbClr val="C00000"/>
                </a:solidFill>
              </a:rPr>
              <a:t>Compound </a:t>
            </a:r>
            <a:r>
              <a:rPr lang="da-DK" altLang="zh-CN" sz="2000" dirty="0">
                <a:solidFill>
                  <a:srgbClr val="C00000"/>
                </a:solidFill>
              </a:rPr>
              <a:t>TCP</a:t>
            </a:r>
          </a:p>
          <a:p>
            <a:pPr eaLnBrk="1" hangingPunct="1"/>
            <a:r>
              <a:rPr lang="en-US" altLang="zh-TW" sz="2400" dirty="0"/>
              <a:t>Selective ACK </a:t>
            </a:r>
            <a:r>
              <a:rPr lang="en-US" altLang="zh-CN" sz="2400" dirty="0"/>
              <a:t>&amp; TCP with ECN </a:t>
            </a:r>
            <a:endParaRPr lang="en-US" altLang="zh-TW" sz="2400" dirty="0"/>
          </a:p>
          <a:p>
            <a:pPr lvl="1"/>
            <a:endParaRPr lang="da-DK" altLang="zh-CN" sz="2000" dirty="0">
              <a:solidFill>
                <a:srgbClr val="C00000"/>
              </a:solidFill>
            </a:endParaRPr>
          </a:p>
          <a:p>
            <a:pPr eaLnBrk="1" hangingPunct="1"/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040592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89138"/>
            <a:ext cx="7772400" cy="1871662"/>
          </a:xfrm>
        </p:spPr>
        <p:txBody>
          <a:bodyPr/>
          <a:lstStyle/>
          <a:p>
            <a:pPr eaLnBrk="1" hangingPunct="1"/>
            <a:r>
              <a:rPr lang="en-US" altLang="zh-CN" sz="5700">
                <a:solidFill>
                  <a:srgbClr val="993300"/>
                </a:solidFill>
              </a:rPr>
              <a:t>6.2 Elements of Transport Protocols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sz="3400"/>
              <a:t>Transport Protocol &amp; Data Link Protocol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9263" y="792163"/>
            <a:ext cx="7932737" cy="3379787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Both have to deal with error control, sequencing, flow control</a:t>
            </a:r>
          </a:p>
          <a:p>
            <a:pPr eaLnBrk="1" hangingPunct="1"/>
            <a:r>
              <a:rPr lang="en-US" altLang="zh-CN" sz="2400" dirty="0"/>
              <a:t>Environment differences</a:t>
            </a:r>
          </a:p>
          <a:p>
            <a:pPr lvl="1" eaLnBrk="1" hangingPunct="1"/>
            <a:r>
              <a:rPr lang="en-US" altLang="zh-CN" sz="2000" dirty="0"/>
              <a:t>Addressing of destinations</a:t>
            </a:r>
          </a:p>
          <a:p>
            <a:pPr lvl="1" eaLnBrk="1" hangingPunct="1"/>
            <a:r>
              <a:rPr lang="en-US" altLang="zh-CN" sz="2000" dirty="0"/>
              <a:t>Initial connection establishment</a:t>
            </a:r>
          </a:p>
          <a:p>
            <a:pPr lvl="1" eaLnBrk="1" hangingPunct="1"/>
            <a:r>
              <a:rPr lang="en-US" altLang="zh-CN" sz="2000" dirty="0"/>
              <a:t>Storage capacity in the subnet</a:t>
            </a:r>
          </a:p>
          <a:p>
            <a:pPr lvl="1" eaLnBrk="1" hangingPunct="1"/>
            <a:r>
              <a:rPr lang="en-US" altLang="zh-CN" sz="2000" dirty="0"/>
              <a:t>Allocation of buffers</a:t>
            </a:r>
          </a:p>
          <a:p>
            <a:pPr marL="457200" lvl="1" indent="0" eaLnBrk="1" hangingPunct="1">
              <a:buNone/>
            </a:pPr>
            <a:r>
              <a:rPr lang="en-US" altLang="zh-CN" sz="2000" dirty="0"/>
              <a:t>    a large and varying number of connections with bandwidth that fluctuates as the connections compete with each other</a:t>
            </a:r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0"/>
            <a:ext cx="868375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Elements of Transport Protocols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0725" y="792163"/>
            <a:ext cx="7721600" cy="5654675"/>
          </a:xfrm>
        </p:spPr>
        <p:txBody>
          <a:bodyPr/>
          <a:lstStyle/>
          <a:p>
            <a:pPr eaLnBrk="1" hangingPunct="1"/>
            <a:r>
              <a:rPr lang="en-US" altLang="zh-CN"/>
              <a:t>Addressing</a:t>
            </a:r>
          </a:p>
          <a:p>
            <a:pPr eaLnBrk="1" hangingPunct="1"/>
            <a:r>
              <a:rPr lang="en-US" altLang="zh-CN"/>
              <a:t>Connection Establishment</a:t>
            </a:r>
          </a:p>
          <a:p>
            <a:pPr eaLnBrk="1" hangingPunct="1"/>
            <a:r>
              <a:rPr lang="en-US" altLang="zh-CN"/>
              <a:t>Connection Release</a:t>
            </a:r>
          </a:p>
          <a:p>
            <a:pPr eaLnBrk="1" hangingPunct="1"/>
            <a:r>
              <a:rPr lang="en-US" altLang="zh-CN"/>
              <a:t>Flow Control and Buffering</a:t>
            </a:r>
          </a:p>
          <a:p>
            <a:pPr eaLnBrk="1" hangingPunct="1"/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0650" y="2466975"/>
            <a:ext cx="85772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</a:rPr>
              <a:t>Addressing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Addressing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792163"/>
            <a:ext cx="7993062" cy="5654675"/>
          </a:xfrm>
        </p:spPr>
        <p:txBody>
          <a:bodyPr/>
          <a:lstStyle/>
          <a:p>
            <a:pPr marL="609600" indent="-609600" algn="ctr" eaLnBrk="1" hangingPunct="1">
              <a:buFontTx/>
              <a:buNone/>
            </a:pPr>
            <a:r>
              <a:rPr lang="en-US" altLang="zh-CN" sz="2000">
                <a:latin typeface="Times New Roman" pitchFamily="18" charset="0"/>
              </a:rPr>
              <a:t>TSAPs, NSAPs and transport connections.</a:t>
            </a:r>
          </a:p>
        </p:txBody>
      </p:sp>
      <p:pic>
        <p:nvPicPr>
          <p:cNvPr id="17412" name="Picture 4" descr="6-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355725"/>
            <a:ext cx="6048375" cy="502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Addressing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9263" y="792163"/>
            <a:ext cx="7789862" cy="5654675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Gets the Server’s TSAP</a:t>
            </a:r>
          </a:p>
          <a:p>
            <a:pPr lvl="1" eaLnBrk="1" hangingPunct="1"/>
            <a:r>
              <a:rPr lang="en-US" altLang="zh-CN" sz="2000" dirty="0"/>
              <a:t>Well-known TSAP</a:t>
            </a:r>
          </a:p>
          <a:p>
            <a:pPr lvl="1" eaLnBrk="1" hangingPunct="1"/>
            <a:r>
              <a:rPr lang="en-US" altLang="zh-CN" sz="2000" dirty="0"/>
              <a:t>Look up a name server or directory server</a:t>
            </a:r>
          </a:p>
          <a:p>
            <a:pPr eaLnBrk="1" hangingPunct="1"/>
            <a:r>
              <a:rPr lang="en-US" altLang="zh-CN" sz="2400" dirty="0"/>
              <a:t>Process server</a:t>
            </a:r>
          </a:p>
          <a:p>
            <a:pPr lvl="1" eaLnBrk="1" hangingPunct="1"/>
            <a:r>
              <a:rPr lang="en-US" altLang="zh-CN" sz="2000" dirty="0"/>
              <a:t>If there are many server processes, most of which are rarely used, it is wasteful to have each of them active  (</a:t>
            </a:r>
            <a:r>
              <a:rPr lang="en-US" altLang="zh-CN" sz="2000" dirty="0" err="1"/>
              <a:t>inetd</a:t>
            </a:r>
            <a:r>
              <a:rPr lang="en-US" altLang="zh-CN" sz="2000" dirty="0"/>
              <a:t>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Process Server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53383"/>
            <a:ext cx="7649206" cy="5266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0650" y="2466975"/>
            <a:ext cx="85772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</a:rPr>
              <a:t>Connection Establishment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276600"/>
            <a:ext cx="3960813" cy="223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7" name="Rectangle 3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dirty="0"/>
              <a:t>Problem </a:t>
            </a:r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23850" y="908050"/>
            <a:ext cx="8496300" cy="5949950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Establishing a connection sounds easy </a:t>
            </a:r>
          </a:p>
          <a:p>
            <a:pPr lvl="1" eaLnBrk="1" hangingPunct="1"/>
            <a:r>
              <a:rPr lang="en-US" altLang="zh-CN" sz="2000" dirty="0"/>
              <a:t>One sends a CONNECTION REQUEST TPDU to the destination and wait for a CONNECTION ACCEPTED reply</a:t>
            </a:r>
          </a:p>
          <a:p>
            <a:pPr eaLnBrk="1" hangingPunct="1"/>
            <a:r>
              <a:rPr lang="en-US" altLang="zh-CN" sz="2400" dirty="0"/>
              <a:t>Problems</a:t>
            </a:r>
          </a:p>
          <a:p>
            <a:pPr lvl="1" eaLnBrk="1" hangingPunct="1"/>
            <a:r>
              <a:rPr lang="en-US" altLang="zh-CN" sz="2000" dirty="0"/>
              <a:t>Network can lose, store, and duplicate packets</a:t>
            </a:r>
          </a:p>
          <a:p>
            <a:pPr lvl="1" eaLnBrk="1" hangingPunct="1">
              <a:lnSpc>
                <a:spcPct val="90000"/>
              </a:lnSpc>
              <a:buNone/>
            </a:pP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endParaRPr lang="en-US" altLang="zh-CN" sz="2000" dirty="0"/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800" dirty="0">
                <a:solidFill>
                  <a:srgbClr val="993300"/>
                </a:solidFill>
                <a:latin typeface="Times New Roman" pitchFamily="18" charset="0"/>
              </a:rPr>
              <a:t>The connection establishment TPDU could be delayed or duplicated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dirty="0">
                <a:latin typeface="Verdana" pitchFamily="34" charset="0"/>
              </a:rPr>
              <a:t>Highlights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981075"/>
            <a:ext cx="8712199" cy="5130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zh-CN" sz="2800" dirty="0"/>
              <a:t>Transport service</a:t>
            </a:r>
            <a:endParaRPr lang="zh-CN" altLang="en-US" sz="2800" dirty="0">
              <a:sym typeface="Symbol" pitchFamily="18" charset="2"/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zh-CN" sz="2800" dirty="0"/>
              <a:t>Elements of transport protocols</a:t>
            </a:r>
          </a:p>
          <a:p>
            <a:pPr lvl="1">
              <a:lnSpc>
                <a:spcPct val="90000"/>
              </a:lnSpc>
              <a:spcBef>
                <a:spcPct val="50000"/>
              </a:spcBef>
              <a:buClr>
                <a:srgbClr val="008000"/>
              </a:buClr>
              <a:buFont typeface="Wingdings" pitchFamily="2" charset="2"/>
              <a:buChar char="Ø"/>
              <a:defRPr/>
            </a:pPr>
            <a:r>
              <a:rPr lang="en-US" altLang="zh-CN" sz="2400" dirty="0"/>
              <a:t>Addressing</a:t>
            </a:r>
          </a:p>
          <a:p>
            <a:pPr lvl="1">
              <a:lnSpc>
                <a:spcPct val="90000"/>
              </a:lnSpc>
              <a:spcBef>
                <a:spcPct val="50000"/>
              </a:spcBef>
              <a:buClr>
                <a:srgbClr val="008000"/>
              </a:buClr>
              <a:buFont typeface="Wingdings" pitchFamily="2" charset="2"/>
              <a:buChar char="Ø"/>
              <a:defRPr/>
            </a:pPr>
            <a:r>
              <a:rPr lang="en-US" altLang="zh-CN" sz="2400" dirty="0"/>
              <a:t>Connection</a:t>
            </a:r>
          </a:p>
          <a:p>
            <a:pPr lvl="1">
              <a:lnSpc>
                <a:spcPct val="90000"/>
              </a:lnSpc>
              <a:spcBef>
                <a:spcPct val="50000"/>
              </a:spcBef>
              <a:buClr>
                <a:srgbClr val="008000"/>
              </a:buClr>
              <a:buFont typeface="Wingdings" pitchFamily="2" charset="2"/>
              <a:buChar char="Ø"/>
              <a:defRPr/>
            </a:pPr>
            <a:r>
              <a:rPr lang="en-US" altLang="zh-CN" sz="2400" dirty="0"/>
              <a:t>Flow Control </a:t>
            </a:r>
            <a:endParaRPr lang="en-US" altLang="zh-CN" dirty="0">
              <a:solidFill>
                <a:srgbClr val="000099"/>
              </a:solidFill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dirty="0">
                <a:sym typeface="Symbol" pitchFamily="18" charset="2"/>
              </a:rPr>
              <a:t> Congestion control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dirty="0"/>
              <a:t>The Transport Layer in Internet</a:t>
            </a:r>
            <a:r>
              <a:rPr lang="en-US" altLang="zh-CN" sz="2800" dirty="0">
                <a:sym typeface="Symbol" pitchFamily="18" charset="2"/>
              </a:rPr>
              <a:t> UDP/TCP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en-US" altLang="zh-CN" sz="2400" dirty="0">
                <a:sym typeface="Symbol" pitchFamily="18" charset="2"/>
              </a:rPr>
              <a:t>connection management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en-US" altLang="zh-CN" sz="2400" dirty="0">
                <a:sym typeface="Symbol" pitchFamily="18" charset="2"/>
              </a:rPr>
              <a:t>window management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en-US" altLang="zh-CN" sz="2400" dirty="0">
                <a:sym typeface="Symbol" pitchFamily="18" charset="2"/>
              </a:rPr>
              <a:t>congestion management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zh-CN" sz="2800" dirty="0"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zh-CN" sz="2800" dirty="0">
              <a:sym typeface="Symbol" pitchFamily="18" charset="2"/>
            </a:endParaRP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69712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en-US"/>
              <a:t>Solution</a:t>
            </a:r>
            <a:endParaRPr lang="en-US" altLang="zh-CN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2" y="792163"/>
            <a:ext cx="8237537" cy="5727700"/>
          </a:xfrm>
        </p:spPr>
        <p:txBody>
          <a:bodyPr/>
          <a:lstStyle/>
          <a:p>
            <a:pPr eaLnBrk="1" hangingPunct="1"/>
            <a:r>
              <a:rPr lang="en-US" altLang="zh-CN" sz="2000" dirty="0"/>
              <a:t>Using throwaway transport addresses</a:t>
            </a:r>
          </a:p>
          <a:p>
            <a:pPr eaLnBrk="1" hangingPunct="1"/>
            <a:r>
              <a:rPr lang="en-US" altLang="zh-CN" sz="2000" dirty="0"/>
              <a:t>Giving each connection a ID, but a crashed machine can not know which identifier have been used </a:t>
            </a:r>
          </a:p>
          <a:p>
            <a:pPr eaLnBrk="1" hangingPunct="1"/>
            <a:r>
              <a:rPr lang="en-US" altLang="zh-CN" sz="2000" dirty="0"/>
              <a:t>Each connection starts numbering its segments with a different initial sequence number (the low-order k bits of the clock)</a:t>
            </a:r>
          </a:p>
          <a:p>
            <a:pPr lvl="1" eaLnBrk="1" hangingPunct="1"/>
            <a:r>
              <a:rPr lang="en-US" altLang="zh-CN" sz="1800" dirty="0"/>
              <a:t>Require transport entities to be idle for T sec after a recovery to let all old segments die off</a:t>
            </a:r>
          </a:p>
          <a:p>
            <a:pPr lvl="1" eaLnBrk="1" hangingPunct="1"/>
            <a:r>
              <a:rPr lang="en-US" altLang="zh-CN" sz="1800" dirty="0"/>
              <a:t>Prevent sequence numbers from being reused for a time T before their potential use as initial sequence numbers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The</a:t>
            </a:r>
            <a:r>
              <a:rPr lang="en-US" altLang="en-US"/>
              <a:t> </a:t>
            </a:r>
            <a:r>
              <a:rPr lang="en-US" altLang="zh-CN"/>
              <a:t>T</a:t>
            </a:r>
            <a:r>
              <a:rPr lang="en-US" altLang="en-US"/>
              <a:t>hree-way </a:t>
            </a:r>
            <a:r>
              <a:rPr lang="en-US" altLang="zh-CN"/>
              <a:t>H</a:t>
            </a:r>
            <a:r>
              <a:rPr lang="en-US" altLang="en-US"/>
              <a:t>andshake</a:t>
            </a:r>
            <a:endParaRPr lang="en-US" altLang="zh-CN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4365625"/>
            <a:ext cx="8820150" cy="2087563"/>
          </a:xfrm>
        </p:spPr>
        <p:txBody>
          <a:bodyPr/>
          <a:lstStyle/>
          <a:p>
            <a:pPr eaLnBrk="1" hangingPunct="1">
              <a:buClr>
                <a:schemeClr val="accent2"/>
              </a:buClr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Times New Roman" pitchFamily="18" charset="0"/>
              </a:rPr>
              <a:t>Three protocol scenarios for establishing a connection using a three-way handshake </a:t>
            </a:r>
          </a:p>
          <a:p>
            <a:pPr eaLnBrk="1" hangingPunct="1">
              <a:buClr>
                <a:schemeClr val="accent2"/>
              </a:buClr>
              <a:buFontTx/>
              <a:buNone/>
            </a:pPr>
            <a:r>
              <a:rPr lang="en-US" altLang="zh-CN" sz="1800">
                <a:solidFill>
                  <a:schemeClr val="accent2"/>
                </a:solidFill>
                <a:latin typeface="Times New Roman" pitchFamily="18" charset="0"/>
              </a:rPr>
              <a:t>(a)</a:t>
            </a:r>
            <a:r>
              <a:rPr lang="en-US" altLang="zh-CN" sz="1800">
                <a:solidFill>
                  <a:schemeClr val="tx1"/>
                </a:solidFill>
                <a:latin typeface="Times New Roman" pitchFamily="18" charset="0"/>
              </a:rPr>
              <a:t> Normal operation</a:t>
            </a:r>
          </a:p>
          <a:p>
            <a:pPr eaLnBrk="1" hangingPunct="1">
              <a:buClr>
                <a:schemeClr val="accent2"/>
              </a:buClr>
              <a:buFontTx/>
              <a:buNone/>
            </a:pPr>
            <a:r>
              <a:rPr lang="en-US" altLang="zh-CN" sz="1800">
                <a:solidFill>
                  <a:schemeClr val="accent2"/>
                </a:solidFill>
                <a:latin typeface="Times New Roman" pitchFamily="18" charset="0"/>
              </a:rPr>
              <a:t>(b)</a:t>
            </a:r>
            <a:r>
              <a:rPr lang="en-US" altLang="zh-CN" sz="1800">
                <a:solidFill>
                  <a:schemeClr val="tx1"/>
                </a:solidFill>
                <a:latin typeface="Times New Roman" pitchFamily="18" charset="0"/>
              </a:rPr>
              <a:t> Old CONNECTION REQUEST appearing out of nowhere</a:t>
            </a:r>
          </a:p>
          <a:p>
            <a:pPr eaLnBrk="1" hangingPunct="1">
              <a:buClr>
                <a:schemeClr val="accent2"/>
              </a:buClr>
              <a:buFontTx/>
              <a:buNone/>
            </a:pPr>
            <a:r>
              <a:rPr lang="en-US" altLang="zh-CN" sz="1800">
                <a:solidFill>
                  <a:schemeClr val="accent2"/>
                </a:solidFill>
                <a:latin typeface="Times New Roman" pitchFamily="18" charset="0"/>
              </a:rPr>
              <a:t>(c)</a:t>
            </a:r>
            <a:r>
              <a:rPr lang="en-US" altLang="zh-CN" sz="1800">
                <a:solidFill>
                  <a:schemeClr val="tx1"/>
                </a:solidFill>
                <a:latin typeface="Times New Roman" pitchFamily="18" charset="0"/>
              </a:rPr>
              <a:t> Duplicate CONNECTION REQUEST and duplicate ACK</a:t>
            </a:r>
            <a:endParaRPr lang="en-US" altLang="zh-CN" sz="2400"/>
          </a:p>
        </p:txBody>
      </p:sp>
      <p:pic>
        <p:nvPicPr>
          <p:cNvPr id="23556" name="Picture 4" descr="6-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11"/>
          <a:stretch>
            <a:fillRect/>
          </a:stretch>
        </p:blipFill>
        <p:spPr bwMode="auto">
          <a:xfrm>
            <a:off x="152400" y="1462088"/>
            <a:ext cx="5448300" cy="268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 descr="6-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1" t="49484" r="21422"/>
          <a:stretch>
            <a:fillRect/>
          </a:stretch>
        </p:blipFill>
        <p:spPr bwMode="auto">
          <a:xfrm>
            <a:off x="5791200" y="1219200"/>
            <a:ext cx="3195637" cy="284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1403350" y="981075"/>
            <a:ext cx="3024188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None/>
            </a:pPr>
            <a:r>
              <a:rPr lang="en-US" altLang="zh-CN" sz="180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CR: Connect Request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0650" y="2466975"/>
            <a:ext cx="85772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</a:rPr>
              <a:t>Connection Release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Two Styles 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08050"/>
            <a:ext cx="8820150" cy="22336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000" dirty="0"/>
              <a:t>Asymmetric Release (violent)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dirty="0"/>
              <a:t>when one party hangs up, the connection is broken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dirty="0"/>
              <a:t>Asymmetric release is abrupt and may result in data loss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/>
              <a:t>Symmetric Release (graceful)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dirty="0"/>
              <a:t>Treats connection as two separate unidirectional connections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dirty="0"/>
              <a:t>Requires each one to be released separately</a:t>
            </a:r>
          </a:p>
        </p:txBody>
      </p:sp>
      <p:pic>
        <p:nvPicPr>
          <p:cNvPr id="25604" name="Picture 4" descr="6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819400"/>
            <a:ext cx="3543300" cy="358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5724525" y="3644900"/>
            <a:ext cx="3024188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None/>
            </a:pPr>
            <a:r>
              <a:rPr lang="en-US" altLang="zh-CN" sz="180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CR: Connect Request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The Two-army Problem</a:t>
            </a:r>
          </a:p>
        </p:txBody>
      </p:sp>
      <p:pic>
        <p:nvPicPr>
          <p:cNvPr id="26627" name="Picture 3" descr="6-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557338"/>
            <a:ext cx="7632700" cy="308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6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52"/>
          <a:stretch>
            <a:fillRect/>
          </a:stretch>
        </p:blipFill>
        <p:spPr bwMode="auto">
          <a:xfrm>
            <a:off x="684213" y="2420938"/>
            <a:ext cx="7748587" cy="407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Connection Release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19113" y="6154738"/>
            <a:ext cx="7991475" cy="439737"/>
          </a:xfrm>
        </p:spPr>
        <p:txBody>
          <a:bodyPr/>
          <a:lstStyle/>
          <a:p>
            <a:pPr marL="609600" indent="-609600" eaLnBrk="1" hangingPunct="1">
              <a:buFont typeface="Wingdings" pitchFamily="2" charset="2"/>
              <a:buNone/>
            </a:pPr>
            <a:r>
              <a:rPr lang="en-US" altLang="zh-CN" sz="2000">
                <a:solidFill>
                  <a:schemeClr val="accent2"/>
                </a:solidFill>
                <a:latin typeface="Times New Roman" pitchFamily="18" charset="0"/>
              </a:rPr>
              <a:t>(a)</a:t>
            </a:r>
            <a:r>
              <a:rPr lang="en-US" altLang="zh-CN" sz="2000">
                <a:latin typeface="Times New Roman" pitchFamily="18" charset="0"/>
              </a:rPr>
              <a:t> Normal case of a three-way handshake.  </a:t>
            </a:r>
            <a:r>
              <a:rPr lang="en-US" altLang="zh-CN" sz="2000">
                <a:solidFill>
                  <a:schemeClr val="accent2"/>
                </a:solidFill>
                <a:latin typeface="Times New Roman" pitchFamily="18" charset="0"/>
              </a:rPr>
              <a:t>(b)</a:t>
            </a:r>
            <a:r>
              <a:rPr lang="en-US" altLang="zh-CN" sz="2000">
                <a:latin typeface="Times New Roman" pitchFamily="18" charset="0"/>
              </a:rPr>
              <a:t> final ACK lost.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323850" y="908050"/>
            <a:ext cx="8820150" cy="223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</a:pPr>
            <a:r>
              <a:rPr lang="en-US" altLang="zh-CN" sz="2000" dirty="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Releasing a connection means</a:t>
            </a: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1800" dirty="0">
                <a:latin typeface="Verdana" pitchFamily="34" charset="0"/>
                <a:ea typeface="黑体" pitchFamily="2" charset="-122"/>
              </a:rPr>
              <a:t>The transport entity removes the information about the connection from its table of currently open connections and signals the connection's owner (the transport user) somehow</a:t>
            </a:r>
            <a:r>
              <a:rPr lang="en-US" altLang="zh-CN" sz="2400" dirty="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 </a:t>
            </a: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 rot="636646">
            <a:off x="1692275" y="3068638"/>
            <a:ext cx="3024188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None/>
            </a:pPr>
            <a:r>
              <a:rPr lang="en-US" altLang="zh-CN" sz="1200">
                <a:solidFill>
                  <a:srgbClr val="000099"/>
                </a:solidFill>
                <a:latin typeface="Times New Roman" pitchFamily="18" charset="0"/>
                <a:ea typeface="黑体" pitchFamily="2" charset="-122"/>
              </a:rPr>
              <a:t>(Disconnect Request)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Connection Release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0613" y="792163"/>
            <a:ext cx="7419975" cy="5654675"/>
          </a:xfrm>
        </p:spPr>
        <p:txBody>
          <a:bodyPr/>
          <a:lstStyle/>
          <a:p>
            <a:pPr marL="609600" indent="-609600" eaLnBrk="1" hangingPunct="1">
              <a:buFont typeface="Wingdings" pitchFamily="2" charset="2"/>
              <a:buNone/>
            </a:pPr>
            <a:endParaRPr lang="en-US" altLang="zh-CN" sz="2000" dirty="0">
              <a:latin typeface="Times New Roman" pitchFamily="18" charset="0"/>
            </a:endParaRPr>
          </a:p>
          <a:p>
            <a:pPr marL="609600" indent="-609600" eaLnBrk="1" hangingPunct="1">
              <a:buFont typeface="Wingdings" pitchFamily="2" charset="2"/>
              <a:buNone/>
            </a:pPr>
            <a:endParaRPr lang="en-US" altLang="zh-CN" sz="2000" dirty="0">
              <a:latin typeface="Times New Roman" pitchFamily="18" charset="0"/>
            </a:endParaRPr>
          </a:p>
          <a:p>
            <a:pPr marL="609600" indent="-609600" eaLnBrk="1" hangingPunct="1">
              <a:buFont typeface="Wingdings" pitchFamily="2" charset="2"/>
              <a:buNone/>
            </a:pPr>
            <a:endParaRPr lang="en-US" altLang="zh-CN" sz="2000" dirty="0">
              <a:latin typeface="Times New Roman" pitchFamily="18" charset="0"/>
            </a:endParaRPr>
          </a:p>
          <a:p>
            <a:pPr marL="609600" indent="-609600" eaLnBrk="1" hangingPunct="1">
              <a:buFont typeface="Wingdings" pitchFamily="2" charset="2"/>
              <a:buNone/>
            </a:pPr>
            <a:endParaRPr lang="en-US" altLang="zh-CN" sz="2000" dirty="0">
              <a:latin typeface="Times New Roman" pitchFamily="18" charset="0"/>
            </a:endParaRPr>
          </a:p>
          <a:p>
            <a:pPr marL="609600" indent="-609600" eaLnBrk="1" hangingPunct="1">
              <a:buFont typeface="Wingdings" pitchFamily="2" charset="2"/>
              <a:buNone/>
            </a:pPr>
            <a:endParaRPr lang="en-US" altLang="zh-CN" sz="2000" dirty="0">
              <a:latin typeface="Times New Roman" pitchFamily="18" charset="0"/>
            </a:endParaRPr>
          </a:p>
          <a:p>
            <a:pPr marL="609600" indent="-609600" eaLnBrk="1" hangingPunct="1">
              <a:buFont typeface="Wingdings" pitchFamily="2" charset="2"/>
              <a:buNone/>
            </a:pPr>
            <a:endParaRPr lang="en-US" altLang="zh-CN" sz="2000" dirty="0">
              <a:latin typeface="Times New Roman" pitchFamily="18" charset="0"/>
            </a:endParaRPr>
          </a:p>
          <a:p>
            <a:pPr marL="609600" indent="-609600" eaLnBrk="1" hangingPunct="1">
              <a:buFont typeface="Wingdings" pitchFamily="2" charset="2"/>
              <a:buNone/>
            </a:pPr>
            <a:endParaRPr lang="en-US" altLang="zh-CN" sz="2000" dirty="0">
              <a:latin typeface="Times New Roman" pitchFamily="18" charset="0"/>
            </a:endParaRPr>
          </a:p>
          <a:p>
            <a:pPr marL="609600" indent="-609600" eaLnBrk="1" hangingPunct="1">
              <a:buFont typeface="Wingdings" pitchFamily="2" charset="2"/>
              <a:buNone/>
            </a:pPr>
            <a:endParaRPr lang="en-US" altLang="zh-CN" sz="2000" dirty="0">
              <a:latin typeface="Times New Roman" pitchFamily="18" charset="0"/>
            </a:endParaRPr>
          </a:p>
          <a:p>
            <a:pPr marL="609600" indent="-609600" eaLnBrk="1" hangingPunct="1">
              <a:buFont typeface="Wingdings" pitchFamily="2" charset="2"/>
              <a:buNone/>
            </a:pPr>
            <a:endParaRPr lang="en-US" altLang="zh-CN" sz="2000" dirty="0">
              <a:latin typeface="Times New Roman" pitchFamily="18" charset="0"/>
            </a:endParaRPr>
          </a:p>
          <a:p>
            <a:pPr marL="609600" indent="-609600" eaLnBrk="1" hangingPunct="1">
              <a:buFont typeface="Wingdings" pitchFamily="2" charset="2"/>
              <a:buNone/>
            </a:pPr>
            <a:endParaRPr lang="en-US" altLang="zh-CN" sz="2000" dirty="0">
              <a:latin typeface="Times New Roman" pitchFamily="18" charset="0"/>
            </a:endParaRPr>
          </a:p>
          <a:p>
            <a:pPr marL="609600" indent="-609600" eaLnBrk="1" hangingPunct="1">
              <a:buFont typeface="Wingdings" pitchFamily="2" charset="2"/>
              <a:buNone/>
            </a:pPr>
            <a:endParaRPr lang="en-US" altLang="zh-CN" sz="2000" dirty="0">
              <a:latin typeface="Times New Roman" pitchFamily="18" charset="0"/>
            </a:endParaRPr>
          </a:p>
          <a:p>
            <a:pPr marL="609600" indent="-609600" eaLnBrk="1" hangingPunct="1">
              <a:buNone/>
            </a:pPr>
            <a:endParaRPr lang="en-US" altLang="zh-CN" sz="2000" dirty="0">
              <a:latin typeface="Times New Roman" pitchFamily="18" charset="0"/>
            </a:endParaRPr>
          </a:p>
          <a:p>
            <a:pPr marL="609600" indent="-609600" eaLnBrk="1" hangingPunct="1">
              <a:buNone/>
            </a:pPr>
            <a:r>
              <a:rPr lang="en-US" altLang="zh-CN" sz="2000" dirty="0">
                <a:solidFill>
                  <a:schemeClr val="accent2"/>
                </a:solidFill>
                <a:latin typeface="Times New Roman" pitchFamily="18" charset="0"/>
              </a:rPr>
              <a:t>(c)</a:t>
            </a:r>
            <a:r>
              <a:rPr lang="en-US" altLang="zh-CN" sz="2000" dirty="0">
                <a:latin typeface="Times New Roman" pitchFamily="18" charset="0"/>
              </a:rPr>
              <a:t> Response lost  (</a:t>
            </a:r>
            <a:r>
              <a:rPr lang="en-US" altLang="zh-CN" sz="2000" dirty="0">
                <a:solidFill>
                  <a:schemeClr val="accent2"/>
                </a:solidFill>
                <a:latin typeface="Times New Roman" pitchFamily="18" charset="0"/>
              </a:rPr>
              <a:t>d)</a:t>
            </a:r>
            <a:r>
              <a:rPr lang="en-US" altLang="zh-CN" sz="2000" dirty="0">
                <a:latin typeface="Times New Roman" pitchFamily="18" charset="0"/>
              </a:rPr>
              <a:t>  Response lost and subsequent DRs lost</a:t>
            </a:r>
          </a:p>
          <a:p>
            <a:pPr marL="609600" indent="-609600" eaLnBrk="1" hangingPunct="1">
              <a:buFont typeface="Wingdings" pitchFamily="2" charset="2"/>
              <a:buNone/>
            </a:pPr>
            <a:endParaRPr lang="en-US" altLang="zh-CN" sz="2000" dirty="0">
              <a:latin typeface="Times New Roman" pitchFamily="18" charset="0"/>
            </a:endParaRPr>
          </a:p>
        </p:txBody>
      </p:sp>
      <p:pic>
        <p:nvPicPr>
          <p:cNvPr id="28676" name="Picture 4" descr="6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92"/>
          <a:stretch>
            <a:fillRect/>
          </a:stretch>
        </p:blipFill>
        <p:spPr bwMode="auto">
          <a:xfrm>
            <a:off x="685799" y="762000"/>
            <a:ext cx="7967663" cy="426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61925"/>
            <a:ext cx="8334375" cy="660400"/>
          </a:xfrm>
        </p:spPr>
        <p:txBody>
          <a:bodyPr/>
          <a:lstStyle/>
          <a:p>
            <a:pPr eaLnBrk="1" hangingPunct="1"/>
            <a:r>
              <a:rPr lang="en-US" altLang="zh-CN" sz="3400"/>
              <a:t>Connection Release: Half-open Connections 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179388" y="836613"/>
            <a:ext cx="8424862" cy="554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</a:pPr>
            <a:r>
              <a:rPr lang="en-US" altLang="zh-CN" sz="240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Half-open connection </a:t>
            </a:r>
            <a:endParaRPr lang="en-US" altLang="zh-CN" sz="1800">
              <a:solidFill>
                <a:srgbClr val="000099"/>
              </a:solidFill>
              <a:latin typeface="Verdana" pitchFamily="34" charset="0"/>
              <a:ea typeface="黑体" pitchFamily="2" charset="-122"/>
            </a:endParaRP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>
                <a:latin typeface="Verdana" pitchFamily="34" charset="0"/>
                <a:ea typeface="黑体" pitchFamily="2" charset="-122"/>
              </a:rPr>
              <a:t>if the initial DR and N retransmissions are all lost. The sender will give up and release the connection, while the other side knows nothing at all about the attempts to disconnect </a:t>
            </a: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</a:pPr>
            <a:r>
              <a:rPr lang="en-US" altLang="zh-CN" sz="240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Kill off half-open connections </a:t>
            </a:r>
            <a:endParaRPr lang="en-US" altLang="zh-CN" sz="1800">
              <a:solidFill>
                <a:srgbClr val="000099"/>
              </a:solidFill>
              <a:latin typeface="Verdana" pitchFamily="34" charset="0"/>
              <a:ea typeface="黑体" pitchFamily="2" charset="-122"/>
            </a:endParaRP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>
                <a:latin typeface="Verdana" pitchFamily="34" charset="0"/>
                <a:ea typeface="黑体" pitchFamily="2" charset="-122"/>
              </a:rPr>
              <a:t>If no TPDUs have arrived for a certain number of seconds, the connection is then automatically disconnected</a:t>
            </a:r>
            <a:endParaRPr lang="en-US" altLang="zh-CN" sz="2400">
              <a:solidFill>
                <a:srgbClr val="000099"/>
              </a:solidFill>
              <a:latin typeface="Verdana" pitchFamily="34" charset="0"/>
              <a:ea typeface="黑体" pitchFamily="2" charset="-122"/>
            </a:endParaRP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>
                <a:latin typeface="Verdana" pitchFamily="34" charset="0"/>
                <a:ea typeface="黑体" pitchFamily="2" charset="-122"/>
              </a:rPr>
              <a:t>Dummy TPDU: just to keep the other side from disconnecting (keepalive, heartbeat)</a:t>
            </a:r>
            <a:endParaRPr lang="en-US" altLang="zh-CN" sz="2800">
              <a:solidFill>
                <a:srgbClr val="000099"/>
              </a:solidFill>
              <a:latin typeface="Verdana" pitchFamily="34" charset="0"/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0650" y="1752601"/>
            <a:ext cx="8577263" cy="36210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5400" dirty="0">
                <a:solidFill>
                  <a:srgbClr val="0000FF"/>
                </a:solidFill>
                <a:latin typeface="Times New Roman" pitchFamily="18" charset="0"/>
              </a:rPr>
              <a:t>Error Control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5400" dirty="0">
                <a:solidFill>
                  <a:srgbClr val="0000FF"/>
                </a:solidFill>
                <a:latin typeface="Times New Roman" pitchFamily="18" charset="0"/>
              </a:rPr>
              <a:t>and Flow Control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5400" dirty="0">
              <a:solidFill>
                <a:srgbClr val="0000FF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Error Control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792163"/>
            <a:ext cx="8061325" cy="5435600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Error-detecting code (e.g., a CRC or checksum)</a:t>
            </a:r>
          </a:p>
          <a:p>
            <a:pPr eaLnBrk="1" hangingPunct="1"/>
            <a:r>
              <a:rPr lang="en-US" altLang="zh-CN" sz="2400" dirty="0"/>
              <a:t>ARQ (Automatic Repeat </a:t>
            </a:r>
            <a:r>
              <a:rPr lang="en-US" altLang="zh-CN" sz="2400" dirty="0" err="1"/>
              <a:t>reQuest</a:t>
            </a:r>
            <a:r>
              <a:rPr lang="en-US" altLang="zh-CN" sz="2400" dirty="0"/>
              <a:t>)</a:t>
            </a:r>
            <a:r>
              <a:rPr lang="zh-CN" altLang="en-US" sz="2400" dirty="0"/>
              <a:t>：</a:t>
            </a:r>
          </a:p>
          <a:p>
            <a:pPr lvl="1" indent="-342900" eaLnBrk="1" hangingPunct="1"/>
            <a:r>
              <a:rPr lang="en-US" altLang="zh-CN" sz="2000" dirty="0"/>
              <a:t>Stop-and-wait</a:t>
            </a:r>
          </a:p>
          <a:p>
            <a:pPr lvl="1" indent="-342900" eaLnBrk="1" hangingPunct="1"/>
            <a:r>
              <a:rPr lang="en-US" altLang="zh-CN" sz="2000" dirty="0"/>
              <a:t>sliding window protocol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89138"/>
            <a:ext cx="7772400" cy="1871662"/>
          </a:xfrm>
        </p:spPr>
        <p:txBody>
          <a:bodyPr/>
          <a:lstStyle/>
          <a:p>
            <a:pPr eaLnBrk="1" hangingPunct="1"/>
            <a:r>
              <a:rPr lang="en-US" altLang="zh-CN" sz="5700">
                <a:solidFill>
                  <a:srgbClr val="993300"/>
                </a:solidFill>
              </a:rPr>
              <a:t>6.1 The Transport Service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sz="3400"/>
              <a:t>Source Buffering &amp; Destination Buffering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792163"/>
            <a:ext cx="8061325" cy="5435600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The optimum buffering between source buffering and destination buffering</a:t>
            </a:r>
          </a:p>
          <a:p>
            <a:pPr lvl="1" eaLnBrk="1" hangingPunct="1"/>
            <a:r>
              <a:rPr lang="en-US" altLang="zh-CN" sz="2000" dirty="0"/>
              <a:t>Buffering at sender</a:t>
            </a:r>
          </a:p>
          <a:p>
            <a:pPr lvl="1" eaLnBrk="1" hangingPunct="1"/>
            <a:r>
              <a:rPr lang="en-US" altLang="zh-CN" sz="2000" dirty="0"/>
              <a:t>Buffering at receiver</a:t>
            </a:r>
          </a:p>
          <a:p>
            <a:pPr eaLnBrk="1" hangingPunct="1"/>
            <a:r>
              <a:rPr lang="en-US" altLang="zh-CN" sz="2400" dirty="0"/>
              <a:t>Variable sized windows: Dynamic buffer management</a:t>
            </a:r>
          </a:p>
          <a:p>
            <a:pPr lvl="1" eaLnBrk="1" hangingPunct="1"/>
            <a:r>
              <a:rPr lang="en-US" altLang="zh-CN" sz="2000" dirty="0"/>
              <a:t>The sender and receiver need to dynamically adjust their buffer allocations</a:t>
            </a:r>
          </a:p>
          <a:p>
            <a:pPr lvl="1" eaLnBrk="1" hangingPunct="1"/>
            <a:r>
              <a:rPr lang="en-US" altLang="en-US" sz="2000" dirty="0"/>
              <a:t>The receiver piggybacks both acknowledgements and buffer allocations onto the reverse traffic</a:t>
            </a:r>
            <a:endParaRPr lang="en-US" altLang="en-US" dirty="0"/>
          </a:p>
          <a:p>
            <a:pPr lvl="1" eaLnBrk="1" hangingPunct="1"/>
            <a:r>
              <a:rPr lang="en-US" altLang="zh-CN" sz="2400" dirty="0"/>
              <a:t>Decouple buffering from acknowledgments</a:t>
            </a:r>
          </a:p>
        </p:txBody>
      </p:sp>
    </p:spTree>
    <p:extLst>
      <p:ext uri="{BB962C8B-B14F-4D97-AF65-F5344CB8AC3E}">
        <p14:creationId xmlns:p14="http://schemas.microsoft.com/office/powerpoint/2010/main" val="4081449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Buffer Size Problem</a:t>
            </a:r>
          </a:p>
        </p:txBody>
      </p:sp>
      <p:pic>
        <p:nvPicPr>
          <p:cNvPr id="31747" name="Picture 3" descr="6-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981075"/>
            <a:ext cx="7604125" cy="436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385763" y="5329238"/>
            <a:ext cx="87582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solidFill>
                  <a:schemeClr val="accent2"/>
                </a:solidFill>
                <a:latin typeface="Times New Roman" pitchFamily="18" charset="0"/>
              </a:rPr>
              <a:t>(a)</a:t>
            </a:r>
            <a:r>
              <a:rPr lang="en-US" altLang="zh-CN" sz="2400">
                <a:latin typeface="Times New Roman" pitchFamily="18" charset="0"/>
              </a:rPr>
              <a:t>  Chained fixed-size buffers.   </a:t>
            </a:r>
            <a:r>
              <a:rPr lang="en-US" altLang="zh-CN" sz="2400">
                <a:solidFill>
                  <a:schemeClr val="accent2"/>
                </a:solidFill>
                <a:latin typeface="Times New Roman" pitchFamily="18" charset="0"/>
              </a:rPr>
              <a:t>(b)</a:t>
            </a:r>
            <a:r>
              <a:rPr lang="en-US" altLang="zh-CN" sz="2400">
                <a:latin typeface="Times New Roman" pitchFamily="18" charset="0"/>
              </a:rPr>
              <a:t>  Chained variable-sized buffers.  </a:t>
            </a:r>
            <a:br>
              <a:rPr lang="en-US" altLang="zh-CN" sz="2400">
                <a:latin typeface="Times New Roman" pitchFamily="18" charset="0"/>
              </a:rPr>
            </a:br>
            <a:r>
              <a:rPr lang="en-US" altLang="zh-CN" sz="2400">
                <a:solidFill>
                  <a:schemeClr val="accent2"/>
                </a:solidFill>
                <a:latin typeface="Times New Roman" pitchFamily="18" charset="0"/>
              </a:rPr>
              <a:t>(c)</a:t>
            </a:r>
            <a:r>
              <a:rPr lang="en-US" altLang="zh-CN" sz="2400">
                <a:latin typeface="Times New Roman" pitchFamily="18" charset="0"/>
              </a:rPr>
              <a:t>  One large circular buffer per connection.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dirty="0"/>
              <a:t>Dynamic buffer allocation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8125278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Flow Control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836613"/>
            <a:ext cx="7848600" cy="4591050"/>
          </a:xfrm>
        </p:spPr>
        <p:txBody>
          <a:bodyPr/>
          <a:lstStyle/>
          <a:p>
            <a:pPr marL="609600" indent="-609600" eaLnBrk="1" hangingPunct="1"/>
            <a:r>
              <a:rPr lang="en-US" altLang="zh-CN"/>
              <a:t>Two flow control factor</a:t>
            </a:r>
          </a:p>
          <a:p>
            <a:pPr marL="990600" lvl="1" indent="-533400" eaLnBrk="1" hangingPunct="1">
              <a:buClr>
                <a:srgbClr val="008000"/>
              </a:buClr>
              <a:buFont typeface="Wingdings" pitchFamily="2" charset="2"/>
              <a:buChar char="Ø"/>
            </a:pPr>
            <a:r>
              <a:rPr lang="en-US" altLang="zh-CN"/>
              <a:t>Buffer space available in the receiver</a:t>
            </a:r>
          </a:p>
          <a:p>
            <a:pPr marL="1371600" lvl="2" indent="-457200" eaLnBrk="1" hangingPunct="1">
              <a:buClr>
                <a:srgbClr val="008000"/>
              </a:buClr>
              <a:buFont typeface="Wingdings" pitchFamily="2" charset="2"/>
              <a:buNone/>
            </a:pPr>
            <a:r>
              <a:rPr lang="en-US" altLang="zh-CN" sz="2000"/>
              <a:t>explicit window indication</a:t>
            </a:r>
          </a:p>
          <a:p>
            <a:pPr marL="990600" lvl="1" indent="-533400" eaLnBrk="1" hangingPunct="1">
              <a:buClr>
                <a:srgbClr val="008000"/>
              </a:buClr>
              <a:buFont typeface="Wingdings" pitchFamily="2" charset="2"/>
              <a:buChar char="Ø"/>
            </a:pPr>
            <a:r>
              <a:rPr lang="en-US" altLang="zh-CN"/>
              <a:t>The capacity of the subnet</a:t>
            </a:r>
          </a:p>
          <a:p>
            <a:pPr marL="1371600" lvl="2" indent="-457200" eaLnBrk="1" hangingPunct="1">
              <a:buClr>
                <a:srgbClr val="008000"/>
              </a:buClr>
              <a:buFont typeface="Wingdings" pitchFamily="2" charset="2"/>
              <a:buNone/>
            </a:pPr>
            <a:r>
              <a:rPr lang="en-US" altLang="zh-CN" sz="2000"/>
              <a:t>sender monitor the network’s carrying capacity</a:t>
            </a:r>
          </a:p>
          <a:p>
            <a:pPr marL="1371600" lvl="2" indent="-457200" eaLnBrk="1" hangingPunct="1">
              <a:buFont typeface="Wingdings" pitchFamily="2" charset="2"/>
              <a:buNone/>
            </a:pPr>
            <a:endParaRPr lang="en-US" altLang="zh-CN"/>
          </a:p>
          <a:p>
            <a:pPr marL="990600" lvl="1" indent="-533400" eaLnBrk="1" hangingPunct="1">
              <a:buFontTx/>
              <a:buChar char="•"/>
            </a:pPr>
            <a:endParaRPr lang="en-US" altLang="zh-CN"/>
          </a:p>
          <a:p>
            <a:pPr marL="990600" lvl="1" indent="-533400" eaLnBrk="1" hangingPunct="1">
              <a:buFontTx/>
              <a:buChar char="•"/>
            </a:pPr>
            <a:endParaRPr lang="en-US" alt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Multiplexing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None/>
            </a:pPr>
            <a:r>
              <a:rPr lang="en-US" altLang="zh-CN" sz="2400" dirty="0"/>
              <a:t>(a) Multiplexing. (b) Inverse multiplexing(SCTP)</a:t>
            </a:r>
            <a:endParaRPr lang="en-US" altLang="zh-CN" sz="2400" dirty="0">
              <a:latin typeface="Times New Roman" pitchFamily="18" charset="0"/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8534400" cy="381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89138"/>
            <a:ext cx="7772400" cy="1871662"/>
          </a:xfrm>
        </p:spPr>
        <p:txBody>
          <a:bodyPr/>
          <a:lstStyle/>
          <a:p>
            <a:pPr eaLnBrk="1" hangingPunct="1"/>
            <a:r>
              <a:rPr lang="en-US" altLang="zh-CN" sz="5700" dirty="0">
                <a:solidFill>
                  <a:srgbClr val="993300"/>
                </a:solidFill>
              </a:rPr>
              <a:t>6.3 Congestion Control</a:t>
            </a:r>
            <a:br>
              <a:rPr lang="en-US" altLang="zh-CN" sz="5700" dirty="0">
                <a:solidFill>
                  <a:srgbClr val="993300"/>
                </a:solidFill>
              </a:rPr>
            </a:br>
            <a:endParaRPr lang="en-US" altLang="zh-CN" sz="5700" dirty="0">
              <a:solidFill>
                <a:srgbClr val="9933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0650" y="2466975"/>
            <a:ext cx="85772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5400" dirty="0">
                <a:solidFill>
                  <a:srgbClr val="0000FF"/>
                </a:solidFill>
                <a:latin typeface="Times New Roman" pitchFamily="18" charset="0"/>
              </a:rPr>
              <a:t> Desirable Bandwidth Allocation</a:t>
            </a:r>
          </a:p>
        </p:txBody>
      </p:sp>
    </p:spTree>
    <p:extLst>
      <p:ext uri="{BB962C8B-B14F-4D97-AF65-F5344CB8AC3E}">
        <p14:creationId xmlns:p14="http://schemas.microsoft.com/office/powerpoint/2010/main" val="86273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en-US" dirty="0"/>
              <a:t>Congestion Control</a:t>
            </a:r>
            <a:endParaRPr lang="en-US" altLang="zh-CN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73100"/>
            <a:ext cx="8237537" cy="5727700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Responsibility of the network and transport layers</a:t>
            </a:r>
          </a:p>
          <a:p>
            <a:pPr lvl="1" eaLnBrk="1" hangingPunct="1"/>
            <a:r>
              <a:rPr lang="en-US" altLang="zh-CN" sz="2000" dirty="0"/>
              <a:t>Congestion occurs at routers, so it is </a:t>
            </a:r>
            <a:r>
              <a:rPr lang="en-US" altLang="zh-CN" sz="2000" b="1" dirty="0">
                <a:solidFill>
                  <a:srgbClr val="FF0000"/>
                </a:solidFill>
              </a:rPr>
              <a:t>detected</a:t>
            </a:r>
            <a:r>
              <a:rPr lang="en-US" altLang="zh-CN" sz="2000" dirty="0"/>
              <a:t> at the network layer</a:t>
            </a:r>
          </a:p>
          <a:p>
            <a:pPr lvl="1" eaLnBrk="1" hangingPunct="1"/>
            <a:r>
              <a:rPr lang="en-US" altLang="zh-CN" sz="2000" dirty="0"/>
              <a:t>The only effective way is for the transport protocols to send packets into the network more </a:t>
            </a:r>
            <a:r>
              <a:rPr lang="en-US" altLang="zh-CN" sz="2000" b="1" dirty="0">
                <a:solidFill>
                  <a:srgbClr val="FF0000"/>
                </a:solidFill>
              </a:rPr>
              <a:t>slowly</a:t>
            </a:r>
          </a:p>
          <a:p>
            <a:pPr eaLnBrk="1" hangingPunct="1"/>
            <a:r>
              <a:rPr lang="en-US" altLang="zh-CN" sz="2400" dirty="0"/>
              <a:t>Internet relies </a:t>
            </a:r>
            <a:r>
              <a:rPr lang="en-US" altLang="zh-CN" sz="2400" b="1" dirty="0">
                <a:solidFill>
                  <a:srgbClr val="FF0000"/>
                </a:solidFill>
              </a:rPr>
              <a:t>heavily</a:t>
            </a:r>
            <a:r>
              <a:rPr lang="en-US" altLang="zh-CN" sz="2400" dirty="0"/>
              <a:t> on the transport layer for congestion control (TCP)</a:t>
            </a:r>
          </a:p>
          <a:p>
            <a:r>
              <a:rPr lang="en-US" altLang="zh-CN" sz="2400" dirty="0"/>
              <a:t>Goal of Congestion Control Algorithm</a:t>
            </a:r>
          </a:p>
          <a:p>
            <a:pPr lvl="1"/>
            <a:r>
              <a:rPr lang="en-US" altLang="zh-CN" sz="2000" dirty="0"/>
              <a:t>Avoid congestion</a:t>
            </a:r>
          </a:p>
          <a:p>
            <a:pPr lvl="1"/>
            <a:r>
              <a:rPr lang="en-US" altLang="zh-CN" sz="2000" dirty="0"/>
              <a:t>Find a good allocation of bandwidth to use </a:t>
            </a:r>
            <a:r>
              <a:rPr lang="en-US" altLang="zh-CN" sz="2000" b="1" dirty="0">
                <a:solidFill>
                  <a:srgbClr val="FF0000"/>
                </a:solidFill>
              </a:rPr>
              <a:t>all</a:t>
            </a:r>
            <a:r>
              <a:rPr lang="en-US" altLang="zh-CN" sz="2000" dirty="0"/>
              <a:t> the available bandwidth </a:t>
            </a:r>
            <a:r>
              <a:rPr lang="en-US" altLang="zh-CN" sz="2000" b="1" u="sng" dirty="0">
                <a:solidFill>
                  <a:srgbClr val="FF0000"/>
                </a:solidFill>
              </a:rPr>
              <a:t>(Efficiency)</a:t>
            </a:r>
          </a:p>
          <a:p>
            <a:pPr lvl="1"/>
            <a:r>
              <a:rPr lang="en-US" altLang="zh-CN" sz="2000" dirty="0"/>
              <a:t>Be fair across competing transport entities </a:t>
            </a:r>
            <a:r>
              <a:rPr lang="en-US" altLang="zh-CN" sz="2000" b="1" u="sng" dirty="0">
                <a:solidFill>
                  <a:srgbClr val="FF0000"/>
                </a:solidFill>
              </a:rPr>
              <a:t>(Fairness)</a:t>
            </a:r>
          </a:p>
          <a:p>
            <a:pPr lvl="1"/>
            <a:r>
              <a:rPr lang="en-US" altLang="zh-CN" sz="2000" dirty="0"/>
              <a:t>Quickly track changes in traffic </a:t>
            </a:r>
            <a:r>
              <a:rPr lang="en-US" altLang="zh-CN" sz="2000" b="1" dirty="0">
                <a:solidFill>
                  <a:srgbClr val="FF0000"/>
                </a:solidFill>
              </a:rPr>
              <a:t>(Convergence)</a:t>
            </a:r>
            <a:endParaRPr lang="en-US" altLang="zh-CN" sz="2000" dirty="0"/>
          </a:p>
          <a:p>
            <a:pPr eaLnBrk="1" hangingPunct="1"/>
            <a:endParaRPr lang="en-US" altLang="zh-CN" sz="2000" dirty="0"/>
          </a:p>
        </p:txBody>
      </p:sp>
      <p:pic>
        <p:nvPicPr>
          <p:cNvPr id="4" name="Picture 4" descr="5-0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45" y="5410200"/>
            <a:ext cx="532923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30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 and Power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4800600"/>
            <a:ext cx="8305800" cy="1566243"/>
          </a:xfrm>
        </p:spPr>
        <p:txBody>
          <a:bodyPr/>
          <a:lstStyle/>
          <a:p>
            <a:r>
              <a:rPr lang="en-US" altLang="zh-CN" sz="2400" dirty="0"/>
              <a:t>The load with the </a:t>
            </a:r>
            <a:r>
              <a:rPr lang="en-US" altLang="zh-CN" sz="2400" b="1" dirty="0">
                <a:solidFill>
                  <a:srgbClr val="FF0000"/>
                </a:solidFill>
              </a:rPr>
              <a:t>highest power </a:t>
            </a:r>
            <a:r>
              <a:rPr lang="en-US" altLang="zh-CN" sz="2400" dirty="0"/>
              <a:t>represents an </a:t>
            </a:r>
            <a:r>
              <a:rPr lang="en-US" altLang="zh-CN" sz="2400" b="1" dirty="0">
                <a:solidFill>
                  <a:srgbClr val="FF0000"/>
                </a:solidFill>
              </a:rPr>
              <a:t>efficient load</a:t>
            </a:r>
            <a:r>
              <a:rPr lang="en-US" altLang="zh-CN" sz="2400" dirty="0"/>
              <a:t> for the transport entity to place on the network</a:t>
            </a:r>
          </a:p>
          <a:p>
            <a:endParaRPr lang="zh-CN" altLang="en-US" dirty="0"/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829050"/>
            <a:ext cx="233362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927239"/>
            <a:ext cx="8000999" cy="316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0239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3886200"/>
            <a:ext cx="8105775" cy="251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Max-Min Fairness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792163"/>
            <a:ext cx="8458200" cy="3246437"/>
          </a:xfrm>
        </p:spPr>
        <p:txBody>
          <a:bodyPr/>
          <a:lstStyle/>
          <a:p>
            <a:pPr eaLnBrk="1" hangingPunct="1"/>
            <a:r>
              <a:rPr lang="en-US" altLang="zh-CN" sz="2000" dirty="0"/>
              <a:t>How to divide bandwidth between transport senders</a:t>
            </a:r>
          </a:p>
          <a:p>
            <a:pPr lvl="1" eaLnBrk="1" hangingPunct="1"/>
            <a:r>
              <a:rPr lang="en-US" altLang="zh-CN" sz="1800" dirty="0"/>
              <a:t>Networks do not have a strict bandwidth reservation for each flow or connection</a:t>
            </a:r>
          </a:p>
          <a:p>
            <a:pPr lvl="1" eaLnBrk="1" hangingPunct="1"/>
            <a:r>
              <a:rPr lang="en-US" altLang="zh-CN" sz="1800" dirty="0"/>
              <a:t>IP routers often have all connections competing for the same bandwidth</a:t>
            </a:r>
          </a:p>
          <a:p>
            <a:pPr eaLnBrk="1" hangingPunct="1"/>
            <a:r>
              <a:rPr lang="en-US" altLang="zh-CN" sz="2000" dirty="0"/>
              <a:t>Max-min fairness</a:t>
            </a:r>
          </a:p>
          <a:p>
            <a:pPr lvl="1" eaLnBrk="1" hangingPunct="1"/>
            <a:r>
              <a:rPr lang="en-US" altLang="zh-CN" sz="1800" dirty="0"/>
              <a:t>If the bandwidth given to one flow cannot be increased without decreasing the bandwidth given to another flow with an allocation that is no larger</a:t>
            </a:r>
          </a:p>
        </p:txBody>
      </p:sp>
    </p:spTree>
    <p:extLst>
      <p:ext uri="{BB962C8B-B14F-4D97-AF65-F5344CB8AC3E}">
        <p14:creationId xmlns:p14="http://schemas.microsoft.com/office/powerpoint/2010/main" val="3583075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The Transport Service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2" y="792163"/>
            <a:ext cx="8542338" cy="4770437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Transport layer is the heart of the whole protocol hierarchy</a:t>
            </a:r>
          </a:p>
          <a:p>
            <a:pPr eaLnBrk="1" hangingPunct="1"/>
            <a:r>
              <a:rPr lang="en-US" altLang="zh-CN" sz="2400" dirty="0"/>
              <a:t>It provides reliable data transport end to end (</a:t>
            </a:r>
            <a:r>
              <a:rPr lang="en-US" altLang="zh-CN" sz="2400" dirty="0">
                <a:solidFill>
                  <a:srgbClr val="CC0000"/>
                </a:solidFill>
              </a:rPr>
              <a:t>ETE</a:t>
            </a:r>
            <a:r>
              <a:rPr lang="en-US" altLang="zh-CN" sz="2400" dirty="0"/>
              <a:t>)</a:t>
            </a:r>
          </a:p>
          <a:p>
            <a:pPr eaLnBrk="1" hangingPunct="1"/>
            <a:r>
              <a:rPr lang="en-US" altLang="zh-CN" sz="2400" dirty="0"/>
              <a:t>It masks the diversity of communication subnets, provide a common interface to the upper layer</a:t>
            </a:r>
          </a:p>
          <a:p>
            <a:pPr lvl="1" eaLnBrk="1" hangingPunct="1"/>
            <a:r>
              <a:rPr lang="en-US" altLang="zh-CN" dirty="0"/>
              <a:t>It fulfills the key function of </a:t>
            </a:r>
            <a:r>
              <a:rPr lang="en-US" altLang="zh-CN" dirty="0">
                <a:solidFill>
                  <a:srgbClr val="CC0000"/>
                </a:solidFill>
              </a:rPr>
              <a:t>isolating</a:t>
            </a:r>
            <a:r>
              <a:rPr lang="en-US" altLang="zh-CN" dirty="0"/>
              <a:t> the upper layers from the technology, design, and imperfections of the subnet </a:t>
            </a:r>
          </a:p>
          <a:p>
            <a:pPr eaLnBrk="1" hangingPunct="1"/>
            <a:r>
              <a:rPr lang="en-US" altLang="zh-CN" sz="2400" dirty="0"/>
              <a:t>It provides multiple SAPs sharing one network link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07066"/>
            <a:ext cx="8105775" cy="251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685800" y="2133600"/>
            <a:ext cx="6858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/>
        </p:nvCxnSpPr>
        <p:spPr bwMode="auto">
          <a:xfrm>
            <a:off x="685800" y="2133600"/>
            <a:ext cx="8382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肘形连接符 9"/>
          <p:cNvCxnSpPr/>
          <p:nvPr/>
        </p:nvCxnSpPr>
        <p:spPr bwMode="auto">
          <a:xfrm>
            <a:off x="762000" y="2133600"/>
            <a:ext cx="3276600" cy="1066800"/>
          </a:xfrm>
          <a:prstGeom prst="bentConnector3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/>
        </p:nvCxnSpPr>
        <p:spPr bwMode="auto">
          <a:xfrm>
            <a:off x="685800" y="2209800"/>
            <a:ext cx="3200400" cy="2286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肘形连接符 13"/>
          <p:cNvCxnSpPr/>
          <p:nvPr/>
        </p:nvCxnSpPr>
        <p:spPr bwMode="auto">
          <a:xfrm>
            <a:off x="4495800" y="4800600"/>
            <a:ext cx="914400" cy="914400"/>
          </a:xfrm>
          <a:prstGeom prst="bentConnector3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肘形连接符 17"/>
          <p:cNvCxnSpPr/>
          <p:nvPr/>
        </p:nvCxnSpPr>
        <p:spPr bwMode="auto">
          <a:xfrm>
            <a:off x="1003300" y="2133600"/>
            <a:ext cx="3797300" cy="12700"/>
          </a:xfrm>
          <a:prstGeom prst="bentConnector3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接连接符 27"/>
          <p:cNvCxnSpPr/>
          <p:nvPr/>
        </p:nvCxnSpPr>
        <p:spPr bwMode="auto">
          <a:xfrm flipH="1">
            <a:off x="4419600" y="2133600"/>
            <a:ext cx="533400" cy="106680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接连接符 29"/>
          <p:cNvCxnSpPr/>
          <p:nvPr/>
        </p:nvCxnSpPr>
        <p:spPr bwMode="auto">
          <a:xfrm>
            <a:off x="4953000" y="3276600"/>
            <a:ext cx="2819400" cy="0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43545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Convergence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799" y="792163"/>
            <a:ext cx="8686801" cy="1951037"/>
          </a:xfrm>
        </p:spPr>
        <p:txBody>
          <a:bodyPr/>
          <a:lstStyle/>
          <a:p>
            <a:r>
              <a:rPr lang="en-US" altLang="zh-CN" sz="2400" dirty="0"/>
              <a:t>Converge </a:t>
            </a:r>
            <a:r>
              <a:rPr lang="en-US" altLang="zh-CN" sz="2400" dirty="0">
                <a:solidFill>
                  <a:srgbClr val="FF0000"/>
                </a:solidFill>
              </a:rPr>
              <a:t>quickly</a:t>
            </a:r>
            <a:r>
              <a:rPr lang="en-US" altLang="zh-CN" sz="2400" dirty="0"/>
              <a:t> to a </a:t>
            </a:r>
            <a:r>
              <a:rPr lang="en-US" altLang="zh-CN" sz="2400" dirty="0">
                <a:solidFill>
                  <a:srgbClr val="FF0000"/>
                </a:solidFill>
              </a:rPr>
              <a:t>fair</a:t>
            </a:r>
            <a:r>
              <a:rPr lang="en-US" altLang="zh-CN" sz="2400" dirty="0"/>
              <a:t> and </a:t>
            </a:r>
            <a:r>
              <a:rPr lang="en-US" altLang="zh-CN" sz="2400" dirty="0">
                <a:solidFill>
                  <a:srgbClr val="FF0000"/>
                </a:solidFill>
              </a:rPr>
              <a:t>efficient</a:t>
            </a:r>
            <a:r>
              <a:rPr lang="en-US" altLang="zh-CN" sz="2400" dirty="0"/>
              <a:t> allocation of bandwidth</a:t>
            </a:r>
          </a:p>
          <a:p>
            <a:pPr lvl="1" eaLnBrk="1" hangingPunct="1"/>
            <a:r>
              <a:rPr lang="en-US" altLang="zh-CN" sz="2000" dirty="0"/>
              <a:t>The ideal operating point for the network varies over time</a:t>
            </a:r>
          </a:p>
          <a:p>
            <a:pPr lvl="1" eaLnBrk="1" hangingPunct="1"/>
            <a:r>
              <a:rPr lang="en-US" altLang="zh-CN" sz="2000" dirty="0"/>
              <a:t>The algorithm should rapidly converge to the ideal operating point, and it should track that point as it changes over time</a:t>
            </a:r>
          </a:p>
          <a:p>
            <a:pPr eaLnBrk="1" hangingPunct="1"/>
            <a:endParaRPr lang="en-US" altLang="zh-CN" sz="2000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67000"/>
            <a:ext cx="848910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539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28600" y="2895600"/>
            <a:ext cx="85772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5400" dirty="0">
                <a:solidFill>
                  <a:srgbClr val="0000FF"/>
                </a:solidFill>
                <a:latin typeface="Times New Roman" pitchFamily="18" charset="0"/>
              </a:rPr>
              <a:t> Regulating the Sending Rate</a:t>
            </a:r>
          </a:p>
        </p:txBody>
      </p:sp>
    </p:spTree>
    <p:extLst>
      <p:ext uri="{BB962C8B-B14F-4D97-AF65-F5344CB8AC3E}">
        <p14:creationId xmlns:p14="http://schemas.microsoft.com/office/powerpoint/2010/main" val="60929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Sending Rate Limited by 2 Factors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762000"/>
            <a:ext cx="7256463" cy="57943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/>
              <a:t>Flow control  &amp; Congestion</a:t>
            </a:r>
            <a:endParaRPr lang="en-US" altLang="zh-CN" sz="2000" dirty="0"/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56210"/>
            <a:ext cx="7391400" cy="527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7670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Feedback from Network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881010"/>
            <a:ext cx="8458200" cy="2672190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If an explicit and precise signal is given</a:t>
            </a:r>
          </a:p>
          <a:p>
            <a:pPr lvl="1" eaLnBrk="1" hangingPunct="1"/>
            <a:r>
              <a:rPr lang="en-US" altLang="zh-CN" sz="2000" dirty="0"/>
              <a:t>Use the signal to adjust rate to the new operating point</a:t>
            </a:r>
          </a:p>
          <a:p>
            <a:pPr eaLnBrk="1" hangingPunct="1"/>
            <a:r>
              <a:rPr lang="en-US" altLang="zh-CN" sz="2400" dirty="0"/>
              <a:t>In the other cases</a:t>
            </a:r>
            <a:r>
              <a:rPr lang="en-US" altLang="zh-CN" sz="2400" b="1" dirty="0">
                <a:solidFill>
                  <a:srgbClr val="FF0000"/>
                </a:solidFill>
              </a:rPr>
              <a:t> (the control law)</a:t>
            </a:r>
          </a:p>
          <a:p>
            <a:pPr lvl="1"/>
            <a:r>
              <a:rPr lang="en-US" altLang="zh-CN" sz="2000" dirty="0"/>
              <a:t>No congestion signal, senders should increase their rates</a:t>
            </a:r>
          </a:p>
          <a:p>
            <a:pPr lvl="1"/>
            <a:r>
              <a:rPr lang="en-US" altLang="zh-CN" sz="2000" dirty="0"/>
              <a:t>When a congestion signal is given, senders should decrease their rates</a:t>
            </a: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199"/>
            <a:ext cx="8094481" cy="3027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8651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4"/>
            <a:ext cx="7950200" cy="90487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Additive and Multiplicative Bandwidth Adjustments</a:t>
            </a: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35409"/>
            <a:ext cx="7696200" cy="5093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598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4"/>
            <a:ext cx="7950200" cy="904875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rgbClr val="C00000"/>
                </a:solidFill>
              </a:rPr>
              <a:t>AIMD Control Law</a:t>
            </a: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4000"/>
            <a:ext cx="6400800" cy="484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7200" y="990600"/>
            <a:ext cx="8382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FF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indent="0" eaLnBrk="1" hangingPunct="1">
              <a:buNone/>
            </a:pPr>
            <a:r>
              <a:rPr lang="en-US" altLang="zh-CN" sz="2400" dirty="0"/>
              <a:t>AIMD(Additive Increase Multiplicative Decrease) does converge to optimal point both fair and efficient </a:t>
            </a:r>
            <a:endParaRPr lang="en-US" altLang="zh-CN" sz="2000" kern="0" dirty="0"/>
          </a:p>
        </p:txBody>
      </p:sp>
    </p:spTree>
    <p:extLst>
      <p:ext uri="{BB962C8B-B14F-4D97-AF65-F5344CB8AC3E}">
        <p14:creationId xmlns:p14="http://schemas.microsoft.com/office/powerpoint/2010/main" val="1088959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85725"/>
            <a:ext cx="7950200" cy="904875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rgbClr val="C00000"/>
                </a:solidFill>
              </a:rPr>
              <a:t>AIMD is Used by TCP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7200" y="990600"/>
            <a:ext cx="83820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FF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2400" dirty="0"/>
              <a:t>Not adjusting the rate directly, a strategy used in practice is to adjust </a:t>
            </a:r>
            <a:r>
              <a:rPr lang="en-US" altLang="zh-CN" sz="2400" dirty="0">
                <a:solidFill>
                  <a:srgbClr val="FF0000"/>
                </a:solidFill>
              </a:rPr>
              <a:t>the size of a sliding window</a:t>
            </a:r>
          </a:p>
          <a:p>
            <a:pPr lvl="1"/>
            <a:r>
              <a:rPr lang="en-US" altLang="zh-CN" sz="2000" dirty="0"/>
              <a:t>If the window size is </a:t>
            </a:r>
            <a:r>
              <a:rPr lang="en-US" altLang="zh-CN" sz="2000" i="1" dirty="0"/>
              <a:t>W </a:t>
            </a:r>
            <a:r>
              <a:rPr lang="en-US" altLang="zh-CN" sz="2000" dirty="0"/>
              <a:t>and the round-trip time is </a:t>
            </a:r>
            <a:r>
              <a:rPr lang="en-US" altLang="zh-CN" sz="2000" i="1" dirty="0"/>
              <a:t>RTT</a:t>
            </a:r>
            <a:r>
              <a:rPr lang="en-US" altLang="zh-CN" sz="2000" dirty="0"/>
              <a:t>, </a:t>
            </a:r>
            <a:r>
              <a:rPr lang="en-US" altLang="zh-CN" sz="2000" b="1" dirty="0">
                <a:solidFill>
                  <a:srgbClr val="C00000"/>
                </a:solidFill>
              </a:rPr>
              <a:t>the equivalent rate </a:t>
            </a:r>
            <a:r>
              <a:rPr lang="en-US" altLang="zh-CN" sz="2000" dirty="0"/>
              <a:t>is </a:t>
            </a:r>
            <a:r>
              <a:rPr lang="en-US" altLang="zh-CN" sz="2000" i="1" dirty="0"/>
              <a:t>W/RTT</a:t>
            </a:r>
            <a:endParaRPr lang="en-US" altLang="zh-CN" sz="2000" dirty="0"/>
          </a:p>
          <a:p>
            <a:pPr lvl="1"/>
            <a:r>
              <a:rPr lang="en-US" altLang="zh-CN" sz="2000" dirty="0"/>
              <a:t>Be easy to </a:t>
            </a:r>
            <a:r>
              <a:rPr lang="en-US" altLang="zh-CN" sz="2000" b="1" dirty="0">
                <a:solidFill>
                  <a:srgbClr val="C00000"/>
                </a:solidFill>
              </a:rPr>
              <a:t>combine with flow control</a:t>
            </a:r>
            <a:r>
              <a:rPr lang="en-US" altLang="zh-CN" sz="2000" dirty="0"/>
              <a:t>, which already uses a window, and has the advantage that the sender </a:t>
            </a:r>
            <a:r>
              <a:rPr lang="en-US" altLang="zh-CN" sz="2000" b="1" dirty="0">
                <a:solidFill>
                  <a:srgbClr val="C00000"/>
                </a:solidFill>
              </a:rPr>
              <a:t>paces packets</a:t>
            </a:r>
            <a:r>
              <a:rPr lang="en-US" altLang="zh-CN" sz="2000" dirty="0"/>
              <a:t> using acknowledgements </a:t>
            </a:r>
          </a:p>
          <a:p>
            <a:pPr lvl="1"/>
            <a:r>
              <a:rPr lang="en-US" altLang="zh-CN" sz="2000" b="1" dirty="0">
                <a:solidFill>
                  <a:srgbClr val="C00000"/>
                </a:solidFill>
              </a:rPr>
              <a:t>Not quite fair</a:t>
            </a:r>
            <a:r>
              <a:rPr lang="en-US" altLang="zh-CN" sz="2000" dirty="0"/>
              <a:t>: different connections have different RTTs, this leads to a bias in which connections to closer hosts receive more bandwidth than connections to distant hosts</a:t>
            </a:r>
          </a:p>
          <a:p>
            <a:r>
              <a:rPr lang="en-US" altLang="zh-CN" sz="2400" b="1" dirty="0">
                <a:solidFill>
                  <a:srgbClr val="C00000"/>
                </a:solidFill>
              </a:rPr>
              <a:t>TCP-friendly congestion control </a:t>
            </a:r>
            <a:r>
              <a:rPr lang="en-US" altLang="zh-CN" sz="2400" dirty="0"/>
              <a:t>in non-TCP transport protocols</a:t>
            </a:r>
          </a:p>
          <a:p>
            <a:pPr lvl="1"/>
            <a:r>
              <a:rPr lang="en-US" altLang="zh-CN" sz="2000" dirty="0"/>
              <a:t>There is significant community pressure for new transport protocols to be designed so that they compete fairly with TCP</a:t>
            </a:r>
          </a:p>
          <a:p>
            <a:pPr lvl="1"/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5764140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89138"/>
            <a:ext cx="7772400" cy="1871662"/>
          </a:xfrm>
        </p:spPr>
        <p:txBody>
          <a:bodyPr/>
          <a:lstStyle/>
          <a:p>
            <a:pPr eaLnBrk="1" hangingPunct="1"/>
            <a:r>
              <a:rPr lang="en-US" altLang="zh-CN" sz="5700" dirty="0">
                <a:solidFill>
                  <a:srgbClr val="993300"/>
                </a:solidFill>
              </a:rPr>
              <a:t>6.4 The Internet Transport Protocols</a:t>
            </a:r>
          </a:p>
        </p:txBody>
      </p:sp>
    </p:spTree>
    <p:extLst>
      <p:ext uri="{BB962C8B-B14F-4D97-AF65-F5344CB8AC3E}">
        <p14:creationId xmlns:p14="http://schemas.microsoft.com/office/powerpoint/2010/main" val="1665214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0650" y="2466975"/>
            <a:ext cx="85772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</a:rPr>
              <a:t>UDP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</a:rPr>
              <a:t>(User Datagram Protocol)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400"/>
              <a:t>The Transport Function</a:t>
            </a: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249238" y="1055688"/>
            <a:ext cx="1449387" cy="2538412"/>
          </a:xfrm>
          <a:prstGeom prst="rect">
            <a:avLst/>
          </a:prstGeom>
          <a:solidFill>
            <a:srgbClr val="FFFF99"/>
          </a:solidFill>
          <a:ln w="12700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7497763" y="1055688"/>
            <a:ext cx="1452562" cy="2538412"/>
          </a:xfrm>
          <a:prstGeom prst="rect">
            <a:avLst/>
          </a:prstGeom>
          <a:solidFill>
            <a:srgbClr val="FFFF99"/>
          </a:solidFill>
          <a:ln w="12700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266700" y="2165350"/>
            <a:ext cx="8688388" cy="469900"/>
          </a:xfrm>
          <a:prstGeom prst="rect">
            <a:avLst/>
          </a:prstGeom>
          <a:solidFill>
            <a:srgbClr val="CCECFF">
              <a:alpha val="6784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0" name="Line 6"/>
          <p:cNvSpPr>
            <a:spLocks noChangeShapeType="1"/>
          </p:cNvSpPr>
          <p:nvPr/>
        </p:nvSpPr>
        <p:spPr bwMode="auto">
          <a:xfrm>
            <a:off x="1689100" y="4848225"/>
            <a:ext cx="578961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1" name="Line 7"/>
          <p:cNvSpPr>
            <a:spLocks noChangeShapeType="1"/>
          </p:cNvSpPr>
          <p:nvPr/>
        </p:nvSpPr>
        <p:spPr bwMode="auto">
          <a:xfrm>
            <a:off x="249238" y="26416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249238" y="3121025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255588" y="1717675"/>
            <a:ext cx="1439862" cy="447675"/>
          </a:xfrm>
          <a:prstGeom prst="rect">
            <a:avLst/>
          </a:prstGeom>
          <a:solidFill>
            <a:srgbClr val="99FF66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214313" y="1176338"/>
            <a:ext cx="322262" cy="237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>
              <a:lnSpc>
                <a:spcPct val="150000"/>
              </a:lnSpc>
            </a:pPr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5</a:t>
            </a:r>
          </a:p>
          <a:p>
            <a:pPr algn="l" defTabSz="762000" eaLnBrk="0" hangingPunct="0">
              <a:lnSpc>
                <a:spcPct val="150000"/>
              </a:lnSpc>
            </a:pPr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4</a:t>
            </a:r>
          </a:p>
          <a:p>
            <a:pPr algn="l" defTabSz="762000" eaLnBrk="0" hangingPunct="0">
              <a:lnSpc>
                <a:spcPct val="150000"/>
              </a:lnSpc>
            </a:pPr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3</a:t>
            </a:r>
          </a:p>
          <a:p>
            <a:pPr algn="l" defTabSz="762000" eaLnBrk="0" hangingPunct="0">
              <a:lnSpc>
                <a:spcPct val="150000"/>
              </a:lnSpc>
            </a:pPr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2</a:t>
            </a:r>
          </a:p>
          <a:p>
            <a:pPr algn="l" defTabSz="762000" eaLnBrk="0" hangingPunct="0">
              <a:lnSpc>
                <a:spcPct val="150000"/>
              </a:lnSpc>
            </a:pPr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1</a:t>
            </a:r>
          </a:p>
        </p:txBody>
      </p:sp>
      <p:grpSp>
        <p:nvGrpSpPr>
          <p:cNvPr id="6155" name="Group 11"/>
          <p:cNvGrpSpPr>
            <a:grpSpLocks/>
          </p:cNvGrpSpPr>
          <p:nvPr/>
        </p:nvGrpSpPr>
        <p:grpSpPr bwMode="auto">
          <a:xfrm>
            <a:off x="2962275" y="2174875"/>
            <a:ext cx="1062038" cy="1419225"/>
            <a:chOff x="2017" y="1543"/>
            <a:chExt cx="619" cy="922"/>
          </a:xfrm>
        </p:grpSpPr>
        <p:sp>
          <p:nvSpPr>
            <p:cNvPr id="6232" name="Rectangle 12"/>
            <p:cNvSpPr>
              <a:spLocks noChangeArrowheads="1"/>
            </p:cNvSpPr>
            <p:nvPr/>
          </p:nvSpPr>
          <p:spPr bwMode="auto">
            <a:xfrm>
              <a:off x="2017" y="1543"/>
              <a:ext cx="619" cy="922"/>
            </a:xfrm>
            <a:prstGeom prst="rect">
              <a:avLst/>
            </a:prstGeom>
            <a:solidFill>
              <a:srgbClr val="CC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33" name="Line 13"/>
            <p:cNvSpPr>
              <a:spLocks noChangeShapeType="1"/>
            </p:cNvSpPr>
            <p:nvPr/>
          </p:nvSpPr>
          <p:spPr bwMode="auto">
            <a:xfrm>
              <a:off x="2017" y="1845"/>
              <a:ext cx="61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34" name="Line 14"/>
            <p:cNvSpPr>
              <a:spLocks noChangeShapeType="1"/>
            </p:cNvSpPr>
            <p:nvPr/>
          </p:nvSpPr>
          <p:spPr bwMode="auto">
            <a:xfrm>
              <a:off x="2017" y="2157"/>
              <a:ext cx="61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156" name="Line 15"/>
          <p:cNvSpPr>
            <a:spLocks noChangeShapeType="1"/>
          </p:cNvSpPr>
          <p:nvPr/>
        </p:nvSpPr>
        <p:spPr bwMode="auto">
          <a:xfrm>
            <a:off x="7497763" y="2641600"/>
            <a:ext cx="14509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7" name="Line 16"/>
          <p:cNvSpPr>
            <a:spLocks noChangeShapeType="1"/>
          </p:cNvSpPr>
          <p:nvPr/>
        </p:nvSpPr>
        <p:spPr bwMode="auto">
          <a:xfrm>
            <a:off x="7497763" y="3121025"/>
            <a:ext cx="14509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8" name="Rectangle 17"/>
          <p:cNvSpPr>
            <a:spLocks noChangeArrowheads="1"/>
          </p:cNvSpPr>
          <p:nvPr/>
        </p:nvSpPr>
        <p:spPr bwMode="auto">
          <a:xfrm>
            <a:off x="7502525" y="1717675"/>
            <a:ext cx="1447800" cy="447675"/>
          </a:xfrm>
          <a:prstGeom prst="rect">
            <a:avLst/>
          </a:prstGeom>
          <a:solidFill>
            <a:srgbClr val="99FF66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59" name="Group 18"/>
          <p:cNvGrpSpPr>
            <a:grpSpLocks/>
          </p:cNvGrpSpPr>
          <p:nvPr/>
        </p:nvGrpSpPr>
        <p:grpSpPr bwMode="auto">
          <a:xfrm>
            <a:off x="5156200" y="2174875"/>
            <a:ext cx="1062038" cy="1419225"/>
            <a:chOff x="3295" y="1543"/>
            <a:chExt cx="619" cy="922"/>
          </a:xfrm>
        </p:grpSpPr>
        <p:sp>
          <p:nvSpPr>
            <p:cNvPr id="6229" name="Rectangle 19"/>
            <p:cNvSpPr>
              <a:spLocks noChangeArrowheads="1"/>
            </p:cNvSpPr>
            <p:nvPr/>
          </p:nvSpPr>
          <p:spPr bwMode="auto">
            <a:xfrm>
              <a:off x="3295" y="1543"/>
              <a:ext cx="619" cy="922"/>
            </a:xfrm>
            <a:prstGeom prst="rect">
              <a:avLst/>
            </a:prstGeom>
            <a:solidFill>
              <a:srgbClr val="CC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30" name="Line 20"/>
            <p:cNvSpPr>
              <a:spLocks noChangeShapeType="1"/>
            </p:cNvSpPr>
            <p:nvPr/>
          </p:nvSpPr>
          <p:spPr bwMode="auto">
            <a:xfrm>
              <a:off x="3295" y="1845"/>
              <a:ext cx="61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31" name="Line 21"/>
            <p:cNvSpPr>
              <a:spLocks noChangeShapeType="1"/>
            </p:cNvSpPr>
            <p:nvPr/>
          </p:nvSpPr>
          <p:spPr bwMode="auto">
            <a:xfrm>
              <a:off x="3295" y="2157"/>
              <a:ext cx="61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160" name="Rectangle 22"/>
          <p:cNvSpPr>
            <a:spLocks noChangeArrowheads="1"/>
          </p:cNvSpPr>
          <p:nvPr/>
        </p:nvSpPr>
        <p:spPr bwMode="auto">
          <a:xfrm>
            <a:off x="2640013" y="1373188"/>
            <a:ext cx="44529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l" defTabSz="762000" eaLnBrk="0" hangingPunct="0"/>
            <a:r>
              <a:rPr kumimoji="1" lang="zh-CN" altLang="en-US" sz="2000">
                <a:solidFill>
                  <a:srgbClr val="993300"/>
                </a:solidFill>
                <a:ea typeface="黑体" pitchFamily="2" charset="-122"/>
              </a:rPr>
              <a:t>传输层提供应用进程</a:t>
            </a:r>
            <a:r>
              <a:rPr kumimoji="1" lang="zh-CN" altLang="zh-CN" sz="2000">
                <a:solidFill>
                  <a:srgbClr val="993300"/>
                </a:solidFill>
                <a:ea typeface="黑体" pitchFamily="2" charset="-122"/>
              </a:rPr>
              <a:t>间的逻辑</a:t>
            </a:r>
            <a:r>
              <a:rPr kumimoji="1" lang="zh-CN" altLang="en-US" sz="2000">
                <a:solidFill>
                  <a:srgbClr val="993300"/>
                </a:solidFill>
                <a:ea typeface="黑体" pitchFamily="2" charset="-122"/>
              </a:rPr>
              <a:t>通信</a:t>
            </a:r>
          </a:p>
        </p:txBody>
      </p:sp>
      <p:sp>
        <p:nvSpPr>
          <p:cNvPr id="6161" name="Rectangle 23"/>
          <p:cNvSpPr>
            <a:spLocks noChangeArrowheads="1"/>
          </p:cNvSpPr>
          <p:nvPr/>
        </p:nvSpPr>
        <p:spPr bwMode="auto">
          <a:xfrm>
            <a:off x="249238" y="4379913"/>
            <a:ext cx="1447800" cy="885825"/>
          </a:xfrm>
          <a:prstGeom prst="rect">
            <a:avLst/>
          </a:prstGeom>
          <a:solidFill>
            <a:srgbClr val="FFFF99"/>
          </a:solidFill>
          <a:ln w="19050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62" name="Freeform 24"/>
          <p:cNvSpPr>
            <a:spLocks/>
          </p:cNvSpPr>
          <p:nvPr/>
        </p:nvSpPr>
        <p:spPr bwMode="auto">
          <a:xfrm>
            <a:off x="1044575" y="4673600"/>
            <a:ext cx="655638" cy="165100"/>
          </a:xfrm>
          <a:custGeom>
            <a:avLst/>
            <a:gdLst>
              <a:gd name="T0" fmla="*/ 0 w 382"/>
              <a:gd name="T1" fmla="*/ 0 h 277"/>
              <a:gd name="T2" fmla="*/ 26512147 w 382"/>
              <a:gd name="T3" fmla="*/ 0 h 277"/>
              <a:gd name="T4" fmla="*/ 53024294 w 382"/>
              <a:gd name="T5" fmla="*/ 2131399 h 277"/>
              <a:gd name="T6" fmla="*/ 79536441 w 382"/>
              <a:gd name="T7" fmla="*/ 2131399 h 277"/>
              <a:gd name="T8" fmla="*/ 106048588 w 382"/>
              <a:gd name="T9" fmla="*/ 3197099 h 277"/>
              <a:gd name="T10" fmla="*/ 141398118 w 382"/>
              <a:gd name="T11" fmla="*/ 4262799 h 277"/>
              <a:gd name="T12" fmla="*/ 167910265 w 382"/>
              <a:gd name="T13" fmla="*/ 5328498 h 277"/>
              <a:gd name="T14" fmla="*/ 194422412 w 382"/>
              <a:gd name="T15" fmla="*/ 6394794 h 277"/>
              <a:gd name="T16" fmla="*/ 220934559 w 382"/>
              <a:gd name="T17" fmla="*/ 7460494 h 277"/>
              <a:gd name="T18" fmla="*/ 247446706 w 382"/>
              <a:gd name="T19" fmla="*/ 8526193 h 277"/>
              <a:gd name="T20" fmla="*/ 273958853 w 382"/>
              <a:gd name="T21" fmla="*/ 10657592 h 277"/>
              <a:gd name="T22" fmla="*/ 300471000 w 382"/>
              <a:gd name="T23" fmla="*/ 11723292 h 277"/>
              <a:gd name="T24" fmla="*/ 326983147 w 382"/>
              <a:gd name="T25" fmla="*/ 12788992 h 277"/>
              <a:gd name="T26" fmla="*/ 353495294 w 382"/>
              <a:gd name="T27" fmla="*/ 14920391 h 277"/>
              <a:gd name="T28" fmla="*/ 388844824 w 382"/>
              <a:gd name="T29" fmla="*/ 15986091 h 277"/>
              <a:gd name="T30" fmla="*/ 424192637 w 382"/>
              <a:gd name="T31" fmla="*/ 19183786 h 277"/>
              <a:gd name="T32" fmla="*/ 450704784 w 382"/>
              <a:gd name="T33" fmla="*/ 20249485 h 277"/>
              <a:gd name="T34" fmla="*/ 477216931 w 382"/>
              <a:gd name="T35" fmla="*/ 23446584 h 277"/>
              <a:gd name="T36" fmla="*/ 503729078 w 382"/>
              <a:gd name="T37" fmla="*/ 23446584 h 277"/>
              <a:gd name="T38" fmla="*/ 530241225 w 382"/>
              <a:gd name="T39" fmla="*/ 25577983 h 277"/>
              <a:gd name="T40" fmla="*/ 565590755 w 382"/>
              <a:gd name="T41" fmla="*/ 27709383 h 277"/>
              <a:gd name="T42" fmla="*/ 627452431 w 382"/>
              <a:gd name="T43" fmla="*/ 29840782 h 277"/>
              <a:gd name="T44" fmla="*/ 662801961 w 382"/>
              <a:gd name="T45" fmla="*/ 31972777 h 277"/>
              <a:gd name="T46" fmla="*/ 689314108 w 382"/>
              <a:gd name="T47" fmla="*/ 34104177 h 277"/>
              <a:gd name="T48" fmla="*/ 715826255 w 382"/>
              <a:gd name="T49" fmla="*/ 37301275 h 277"/>
              <a:gd name="T50" fmla="*/ 742338402 w 382"/>
              <a:gd name="T51" fmla="*/ 39432675 h 277"/>
              <a:gd name="T52" fmla="*/ 768850549 w 382"/>
              <a:gd name="T53" fmla="*/ 41564074 h 277"/>
              <a:gd name="T54" fmla="*/ 786525314 w 382"/>
              <a:gd name="T55" fmla="*/ 44761769 h 277"/>
              <a:gd name="T56" fmla="*/ 813037461 w 382"/>
              <a:gd name="T57" fmla="*/ 46893168 h 277"/>
              <a:gd name="T58" fmla="*/ 839549608 w 382"/>
              <a:gd name="T59" fmla="*/ 49024568 h 277"/>
              <a:gd name="T60" fmla="*/ 866061755 w 382"/>
              <a:gd name="T61" fmla="*/ 51155967 h 277"/>
              <a:gd name="T62" fmla="*/ 883736520 w 382"/>
              <a:gd name="T63" fmla="*/ 54353066 h 277"/>
              <a:gd name="T64" fmla="*/ 892573902 w 382"/>
              <a:gd name="T65" fmla="*/ 57550761 h 277"/>
              <a:gd name="T66" fmla="*/ 919086049 w 382"/>
              <a:gd name="T67" fmla="*/ 59682160 h 277"/>
              <a:gd name="T68" fmla="*/ 945598196 w 382"/>
              <a:gd name="T69" fmla="*/ 62879259 h 277"/>
              <a:gd name="T70" fmla="*/ 980947726 w 382"/>
              <a:gd name="T71" fmla="*/ 66076358 h 277"/>
              <a:gd name="T72" fmla="*/ 1016297255 w 382"/>
              <a:gd name="T73" fmla="*/ 69274053 h 277"/>
              <a:gd name="T74" fmla="*/ 1025134638 w 382"/>
              <a:gd name="T75" fmla="*/ 72471152 h 277"/>
              <a:gd name="T76" fmla="*/ 1051646785 w 382"/>
              <a:gd name="T77" fmla="*/ 74602551 h 277"/>
              <a:gd name="T78" fmla="*/ 1060484167 w 382"/>
              <a:gd name="T79" fmla="*/ 77799650 h 277"/>
              <a:gd name="T80" fmla="*/ 1078158932 w 382"/>
              <a:gd name="T81" fmla="*/ 80997345 h 277"/>
              <a:gd name="T82" fmla="*/ 1086996314 w 382"/>
              <a:gd name="T83" fmla="*/ 84194444 h 277"/>
              <a:gd name="T84" fmla="*/ 1095833696 w 382"/>
              <a:gd name="T85" fmla="*/ 87391543 h 277"/>
              <a:gd name="T86" fmla="*/ 1095833696 w 382"/>
              <a:gd name="T87" fmla="*/ 91654341 h 277"/>
              <a:gd name="T88" fmla="*/ 1113508461 w 382"/>
              <a:gd name="T89" fmla="*/ 94852036 h 277"/>
              <a:gd name="T90" fmla="*/ 1122345844 w 382"/>
              <a:gd name="T91" fmla="*/ 98049135 h 277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382" h="277">
                <a:moveTo>
                  <a:pt x="0" y="0"/>
                </a:moveTo>
                <a:lnTo>
                  <a:pt x="9" y="0"/>
                </a:lnTo>
                <a:lnTo>
                  <a:pt x="18" y="6"/>
                </a:lnTo>
                <a:lnTo>
                  <a:pt x="27" y="6"/>
                </a:lnTo>
                <a:lnTo>
                  <a:pt x="36" y="9"/>
                </a:lnTo>
                <a:lnTo>
                  <a:pt x="48" y="12"/>
                </a:lnTo>
                <a:lnTo>
                  <a:pt x="57" y="15"/>
                </a:lnTo>
                <a:lnTo>
                  <a:pt x="66" y="18"/>
                </a:lnTo>
                <a:lnTo>
                  <a:pt x="75" y="21"/>
                </a:lnTo>
                <a:lnTo>
                  <a:pt x="84" y="24"/>
                </a:lnTo>
                <a:lnTo>
                  <a:pt x="93" y="30"/>
                </a:lnTo>
                <a:lnTo>
                  <a:pt x="102" y="33"/>
                </a:lnTo>
                <a:lnTo>
                  <a:pt x="111" y="36"/>
                </a:lnTo>
                <a:lnTo>
                  <a:pt x="120" y="42"/>
                </a:lnTo>
                <a:lnTo>
                  <a:pt x="132" y="45"/>
                </a:lnTo>
                <a:lnTo>
                  <a:pt x="144" y="54"/>
                </a:lnTo>
                <a:lnTo>
                  <a:pt x="153" y="57"/>
                </a:lnTo>
                <a:lnTo>
                  <a:pt x="162" y="66"/>
                </a:lnTo>
                <a:lnTo>
                  <a:pt x="171" y="66"/>
                </a:lnTo>
                <a:lnTo>
                  <a:pt x="180" y="72"/>
                </a:lnTo>
                <a:lnTo>
                  <a:pt x="192" y="78"/>
                </a:lnTo>
                <a:lnTo>
                  <a:pt x="213" y="84"/>
                </a:lnTo>
                <a:lnTo>
                  <a:pt x="225" y="90"/>
                </a:lnTo>
                <a:lnTo>
                  <a:pt x="234" y="96"/>
                </a:lnTo>
                <a:lnTo>
                  <a:pt x="243" y="105"/>
                </a:lnTo>
                <a:lnTo>
                  <a:pt x="252" y="111"/>
                </a:lnTo>
                <a:lnTo>
                  <a:pt x="261" y="117"/>
                </a:lnTo>
                <a:lnTo>
                  <a:pt x="267" y="126"/>
                </a:lnTo>
                <a:lnTo>
                  <a:pt x="276" y="132"/>
                </a:lnTo>
                <a:lnTo>
                  <a:pt x="285" y="138"/>
                </a:lnTo>
                <a:lnTo>
                  <a:pt x="294" y="144"/>
                </a:lnTo>
                <a:lnTo>
                  <a:pt x="300" y="153"/>
                </a:lnTo>
                <a:lnTo>
                  <a:pt x="303" y="162"/>
                </a:lnTo>
                <a:lnTo>
                  <a:pt x="312" y="168"/>
                </a:lnTo>
                <a:lnTo>
                  <a:pt x="321" y="177"/>
                </a:lnTo>
                <a:lnTo>
                  <a:pt x="333" y="186"/>
                </a:lnTo>
                <a:lnTo>
                  <a:pt x="345" y="195"/>
                </a:lnTo>
                <a:lnTo>
                  <a:pt x="348" y="204"/>
                </a:lnTo>
                <a:lnTo>
                  <a:pt x="357" y="210"/>
                </a:lnTo>
                <a:lnTo>
                  <a:pt x="360" y="219"/>
                </a:lnTo>
                <a:lnTo>
                  <a:pt x="366" y="228"/>
                </a:lnTo>
                <a:lnTo>
                  <a:pt x="369" y="237"/>
                </a:lnTo>
                <a:lnTo>
                  <a:pt x="372" y="246"/>
                </a:lnTo>
                <a:lnTo>
                  <a:pt x="372" y="258"/>
                </a:lnTo>
                <a:lnTo>
                  <a:pt x="378" y="267"/>
                </a:lnTo>
                <a:lnTo>
                  <a:pt x="381" y="27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3" name="Freeform 25"/>
          <p:cNvSpPr>
            <a:spLocks/>
          </p:cNvSpPr>
          <p:nvPr/>
        </p:nvSpPr>
        <p:spPr bwMode="auto">
          <a:xfrm>
            <a:off x="982663" y="4860925"/>
            <a:ext cx="712787" cy="184150"/>
          </a:xfrm>
          <a:custGeom>
            <a:avLst/>
            <a:gdLst>
              <a:gd name="T0" fmla="*/ 0 w 334"/>
              <a:gd name="T1" fmla="*/ 138410612 h 244"/>
              <a:gd name="T2" fmla="*/ 54651983 w 334"/>
              <a:gd name="T3" fmla="*/ 138410612 h 244"/>
              <a:gd name="T4" fmla="*/ 141185178 w 334"/>
              <a:gd name="T5" fmla="*/ 134993271 h 244"/>
              <a:gd name="T6" fmla="*/ 182174699 w 334"/>
              <a:gd name="T7" fmla="*/ 133284600 h 244"/>
              <a:gd name="T8" fmla="*/ 223164220 w 334"/>
              <a:gd name="T9" fmla="*/ 131575930 h 244"/>
              <a:gd name="T10" fmla="*/ 268705760 w 334"/>
              <a:gd name="T11" fmla="*/ 128157834 h 244"/>
              <a:gd name="T12" fmla="*/ 323359877 w 334"/>
              <a:gd name="T13" fmla="*/ 126449164 h 244"/>
              <a:gd name="T14" fmla="*/ 364347264 w 334"/>
              <a:gd name="T15" fmla="*/ 123031823 h 244"/>
              <a:gd name="T16" fmla="*/ 405336785 w 334"/>
              <a:gd name="T17" fmla="*/ 119614482 h 244"/>
              <a:gd name="T18" fmla="*/ 450880459 w 334"/>
              <a:gd name="T19" fmla="*/ 116196386 h 244"/>
              <a:gd name="T20" fmla="*/ 491869980 w 334"/>
              <a:gd name="T21" fmla="*/ 112779045 h 244"/>
              <a:gd name="T22" fmla="*/ 532859501 w 334"/>
              <a:gd name="T23" fmla="*/ 111070374 h 244"/>
              <a:gd name="T24" fmla="*/ 573849021 w 334"/>
              <a:gd name="T25" fmla="*/ 107653033 h 244"/>
              <a:gd name="T26" fmla="*/ 619392696 w 334"/>
              <a:gd name="T27" fmla="*/ 104235692 h 244"/>
              <a:gd name="T28" fmla="*/ 660380083 w 334"/>
              <a:gd name="T29" fmla="*/ 100817597 h 244"/>
              <a:gd name="T30" fmla="*/ 701369603 w 334"/>
              <a:gd name="T31" fmla="*/ 99108926 h 244"/>
              <a:gd name="T32" fmla="*/ 742359124 w 334"/>
              <a:gd name="T33" fmla="*/ 97400256 h 244"/>
              <a:gd name="T34" fmla="*/ 787902799 w 334"/>
              <a:gd name="T35" fmla="*/ 93982915 h 244"/>
              <a:gd name="T36" fmla="*/ 828892320 w 334"/>
              <a:gd name="T37" fmla="*/ 92274244 h 244"/>
              <a:gd name="T38" fmla="*/ 883544302 w 334"/>
              <a:gd name="T39" fmla="*/ 88856149 h 244"/>
              <a:gd name="T40" fmla="*/ 942750439 w 334"/>
              <a:gd name="T41" fmla="*/ 85438808 h 244"/>
              <a:gd name="T42" fmla="*/ 970077498 w 334"/>
              <a:gd name="T43" fmla="*/ 80312796 h 244"/>
              <a:gd name="T44" fmla="*/ 1011067019 w 334"/>
              <a:gd name="T45" fmla="*/ 78603371 h 244"/>
              <a:gd name="T46" fmla="*/ 1052054405 w 334"/>
              <a:gd name="T47" fmla="*/ 73477359 h 244"/>
              <a:gd name="T48" fmla="*/ 1097598080 w 334"/>
              <a:gd name="T49" fmla="*/ 68351348 h 244"/>
              <a:gd name="T50" fmla="*/ 1124925138 w 334"/>
              <a:gd name="T51" fmla="*/ 63224582 h 244"/>
              <a:gd name="T52" fmla="*/ 1165914659 w 334"/>
              <a:gd name="T53" fmla="*/ 58098570 h 244"/>
              <a:gd name="T54" fmla="*/ 1179577121 w 334"/>
              <a:gd name="T55" fmla="*/ 52971804 h 244"/>
              <a:gd name="T56" fmla="*/ 1220566642 w 334"/>
              <a:gd name="T57" fmla="*/ 49554463 h 244"/>
              <a:gd name="T58" fmla="*/ 1234229104 w 334"/>
              <a:gd name="T59" fmla="*/ 44428452 h 244"/>
              <a:gd name="T60" fmla="*/ 1266110317 w 334"/>
              <a:gd name="T61" fmla="*/ 39301685 h 244"/>
              <a:gd name="T62" fmla="*/ 1293435241 w 334"/>
              <a:gd name="T63" fmla="*/ 34175674 h 244"/>
              <a:gd name="T64" fmla="*/ 1320762300 w 334"/>
              <a:gd name="T65" fmla="*/ 29048908 h 244"/>
              <a:gd name="T66" fmla="*/ 1334424762 w 334"/>
              <a:gd name="T67" fmla="*/ 23922896 h 244"/>
              <a:gd name="T68" fmla="*/ 1361751820 w 334"/>
              <a:gd name="T69" fmla="*/ 18796885 h 244"/>
              <a:gd name="T70" fmla="*/ 1402741341 w 334"/>
              <a:gd name="T71" fmla="*/ 15378789 h 244"/>
              <a:gd name="T72" fmla="*/ 1416403803 w 334"/>
              <a:gd name="T73" fmla="*/ 10252778 h 244"/>
              <a:gd name="T74" fmla="*/ 1461947478 w 334"/>
              <a:gd name="T75" fmla="*/ 8544107 h 244"/>
              <a:gd name="T76" fmla="*/ 1475609940 w 334"/>
              <a:gd name="T77" fmla="*/ 3417341 h 244"/>
              <a:gd name="T78" fmla="*/ 1516599461 w 334"/>
              <a:gd name="T79" fmla="*/ 0 h 24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334" h="244">
                <a:moveTo>
                  <a:pt x="0" y="243"/>
                </a:moveTo>
                <a:lnTo>
                  <a:pt x="12" y="243"/>
                </a:lnTo>
                <a:lnTo>
                  <a:pt x="31" y="237"/>
                </a:lnTo>
                <a:lnTo>
                  <a:pt x="40" y="234"/>
                </a:lnTo>
                <a:lnTo>
                  <a:pt x="49" y="231"/>
                </a:lnTo>
                <a:lnTo>
                  <a:pt x="59" y="225"/>
                </a:lnTo>
                <a:lnTo>
                  <a:pt x="71" y="222"/>
                </a:lnTo>
                <a:lnTo>
                  <a:pt x="80" y="216"/>
                </a:lnTo>
                <a:lnTo>
                  <a:pt x="89" y="210"/>
                </a:lnTo>
                <a:lnTo>
                  <a:pt x="99" y="204"/>
                </a:lnTo>
                <a:lnTo>
                  <a:pt x="108" y="198"/>
                </a:lnTo>
                <a:lnTo>
                  <a:pt x="117" y="195"/>
                </a:lnTo>
                <a:lnTo>
                  <a:pt x="126" y="189"/>
                </a:lnTo>
                <a:lnTo>
                  <a:pt x="136" y="183"/>
                </a:lnTo>
                <a:lnTo>
                  <a:pt x="145" y="177"/>
                </a:lnTo>
                <a:lnTo>
                  <a:pt x="154" y="174"/>
                </a:lnTo>
                <a:lnTo>
                  <a:pt x="163" y="171"/>
                </a:lnTo>
                <a:lnTo>
                  <a:pt x="173" y="165"/>
                </a:lnTo>
                <a:lnTo>
                  <a:pt x="182" y="162"/>
                </a:lnTo>
                <a:lnTo>
                  <a:pt x="194" y="156"/>
                </a:lnTo>
                <a:lnTo>
                  <a:pt x="207" y="150"/>
                </a:lnTo>
                <a:lnTo>
                  <a:pt x="213" y="141"/>
                </a:lnTo>
                <a:lnTo>
                  <a:pt x="222" y="138"/>
                </a:lnTo>
                <a:lnTo>
                  <a:pt x="231" y="129"/>
                </a:lnTo>
                <a:lnTo>
                  <a:pt x="241" y="120"/>
                </a:lnTo>
                <a:lnTo>
                  <a:pt x="247" y="111"/>
                </a:lnTo>
                <a:lnTo>
                  <a:pt x="256" y="102"/>
                </a:lnTo>
                <a:lnTo>
                  <a:pt x="259" y="93"/>
                </a:lnTo>
                <a:lnTo>
                  <a:pt x="268" y="87"/>
                </a:lnTo>
                <a:lnTo>
                  <a:pt x="271" y="78"/>
                </a:lnTo>
                <a:lnTo>
                  <a:pt x="278" y="69"/>
                </a:lnTo>
                <a:lnTo>
                  <a:pt x="284" y="60"/>
                </a:lnTo>
                <a:lnTo>
                  <a:pt x="290" y="51"/>
                </a:lnTo>
                <a:lnTo>
                  <a:pt x="293" y="42"/>
                </a:lnTo>
                <a:lnTo>
                  <a:pt x="299" y="33"/>
                </a:lnTo>
                <a:lnTo>
                  <a:pt x="308" y="27"/>
                </a:lnTo>
                <a:lnTo>
                  <a:pt x="311" y="18"/>
                </a:lnTo>
                <a:lnTo>
                  <a:pt x="321" y="15"/>
                </a:lnTo>
                <a:lnTo>
                  <a:pt x="324" y="6"/>
                </a:lnTo>
                <a:lnTo>
                  <a:pt x="33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4" name="Rectangle 26"/>
          <p:cNvSpPr>
            <a:spLocks noChangeArrowheads="1"/>
          </p:cNvSpPr>
          <p:nvPr/>
        </p:nvSpPr>
        <p:spPr bwMode="auto">
          <a:xfrm>
            <a:off x="479425" y="4013200"/>
            <a:ext cx="928688" cy="3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kumimoji="1" lang="zh-CN" altLang="en-US" sz="2000">
                <a:ea typeface="黑体" pitchFamily="2" charset="-122"/>
              </a:rPr>
              <a:t>主机 </a:t>
            </a:r>
            <a:r>
              <a:rPr kumimoji="1" lang="en-US" altLang="zh-CN" sz="2000">
                <a:ea typeface="黑体" pitchFamily="2" charset="-122"/>
              </a:rPr>
              <a:t>A</a:t>
            </a:r>
          </a:p>
        </p:txBody>
      </p:sp>
      <p:sp>
        <p:nvSpPr>
          <p:cNvPr id="6165" name="Rectangle 27"/>
          <p:cNvSpPr>
            <a:spLocks noChangeArrowheads="1"/>
          </p:cNvSpPr>
          <p:nvPr/>
        </p:nvSpPr>
        <p:spPr bwMode="auto">
          <a:xfrm>
            <a:off x="7723188" y="4013200"/>
            <a:ext cx="930275" cy="3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kumimoji="1" lang="zh-CN" altLang="en-US" sz="2000">
                <a:ea typeface="黑体" pitchFamily="2" charset="-122"/>
              </a:rPr>
              <a:t>主机 </a:t>
            </a:r>
            <a:r>
              <a:rPr kumimoji="1" lang="en-US" altLang="zh-CN" sz="2000">
                <a:ea typeface="黑体" pitchFamily="2" charset="-122"/>
              </a:rPr>
              <a:t>B</a:t>
            </a:r>
          </a:p>
        </p:txBody>
      </p:sp>
      <p:sp>
        <p:nvSpPr>
          <p:cNvPr id="6166" name="Freeform 28"/>
          <p:cNvSpPr>
            <a:spLocks/>
          </p:cNvSpPr>
          <p:nvPr/>
        </p:nvSpPr>
        <p:spPr bwMode="auto">
          <a:xfrm>
            <a:off x="941388" y="2165350"/>
            <a:ext cx="7332662" cy="1751013"/>
          </a:xfrm>
          <a:custGeom>
            <a:avLst/>
            <a:gdLst>
              <a:gd name="T0" fmla="*/ 0 w 4272"/>
              <a:gd name="T1" fmla="*/ 0 h 1138"/>
              <a:gd name="T2" fmla="*/ 0 w 4272"/>
              <a:gd name="T3" fmla="*/ 2147483647 h 1138"/>
              <a:gd name="T4" fmla="*/ 26515675 w 4272"/>
              <a:gd name="T5" fmla="*/ 2147483647 h 1138"/>
              <a:gd name="T6" fmla="*/ 106062699 w 4272"/>
              <a:gd name="T7" fmla="*/ 2147483647 h 1138"/>
              <a:gd name="T8" fmla="*/ 220965101 w 4272"/>
              <a:gd name="T9" fmla="*/ 2147483647 h 1138"/>
              <a:gd name="T10" fmla="*/ 374166586 w 4272"/>
              <a:gd name="T11" fmla="*/ 2147483647 h 1138"/>
              <a:gd name="T12" fmla="*/ 2147483647 w 4272"/>
              <a:gd name="T13" fmla="*/ 2147483647 h 1138"/>
              <a:gd name="T14" fmla="*/ 2147483647 w 4272"/>
              <a:gd name="T15" fmla="*/ 2147483647 h 1138"/>
              <a:gd name="T16" fmla="*/ 2147483647 w 4272"/>
              <a:gd name="T17" fmla="*/ 2147483647 h 1138"/>
              <a:gd name="T18" fmla="*/ 2147483647 w 4272"/>
              <a:gd name="T19" fmla="*/ 2147483647 h 1138"/>
              <a:gd name="T20" fmla="*/ 2147483647 w 4272"/>
              <a:gd name="T21" fmla="*/ 2147483647 h 1138"/>
              <a:gd name="T22" fmla="*/ 2147483647 w 4272"/>
              <a:gd name="T23" fmla="*/ 726828879 h 1138"/>
              <a:gd name="T24" fmla="*/ 2147483647 w 4272"/>
              <a:gd name="T25" fmla="*/ 617922948 h 1138"/>
              <a:gd name="T26" fmla="*/ 2147483647 w 4272"/>
              <a:gd name="T27" fmla="*/ 452196799 h 1138"/>
              <a:gd name="T28" fmla="*/ 2147483647 w 4272"/>
              <a:gd name="T29" fmla="*/ 452196799 h 1138"/>
              <a:gd name="T30" fmla="*/ 2147483647 w 4272"/>
              <a:gd name="T31" fmla="*/ 596615366 h 1138"/>
              <a:gd name="T32" fmla="*/ 2147483647 w 4272"/>
              <a:gd name="T33" fmla="*/ 662906133 h 1138"/>
              <a:gd name="T34" fmla="*/ 2147483647 w 4272"/>
              <a:gd name="T35" fmla="*/ 2147483647 h 1138"/>
              <a:gd name="T36" fmla="*/ 2147483647 w 4272"/>
              <a:gd name="T37" fmla="*/ 2147483647 h 1138"/>
              <a:gd name="T38" fmla="*/ 2147483647 w 4272"/>
              <a:gd name="T39" fmla="*/ 2147483647 h 1138"/>
              <a:gd name="T40" fmla="*/ 2147483647 w 4272"/>
              <a:gd name="T41" fmla="*/ 2147483647 h 1138"/>
              <a:gd name="T42" fmla="*/ 2147483647 w 4272"/>
              <a:gd name="T43" fmla="*/ 2147483647 h 1138"/>
              <a:gd name="T44" fmla="*/ 2147483647 w 4272"/>
              <a:gd name="T45" fmla="*/ 2147483647 h 1138"/>
              <a:gd name="T46" fmla="*/ 2147483647 w 4272"/>
              <a:gd name="T47" fmla="*/ 2147483647 h 1138"/>
              <a:gd name="T48" fmla="*/ 2147483647 w 4272"/>
              <a:gd name="T49" fmla="*/ 2147483647 h 1138"/>
              <a:gd name="T50" fmla="*/ 2147483647 w 4272"/>
              <a:gd name="T51" fmla="*/ 2147483647 h 1138"/>
              <a:gd name="T52" fmla="*/ 2147483647 w 4272"/>
              <a:gd name="T53" fmla="*/ 625025475 h 1138"/>
              <a:gd name="T54" fmla="*/ 2147483647 w 4272"/>
              <a:gd name="T55" fmla="*/ 537427126 h 1138"/>
              <a:gd name="T56" fmla="*/ 2147483647 w 4272"/>
              <a:gd name="T57" fmla="*/ 452196799 h 1138"/>
              <a:gd name="T58" fmla="*/ 2147483647 w 4272"/>
              <a:gd name="T59" fmla="*/ 461667348 h 1138"/>
              <a:gd name="T60" fmla="*/ 2147483647 w 4272"/>
              <a:gd name="T61" fmla="*/ 594248883 h 1138"/>
              <a:gd name="T62" fmla="*/ 2147483647 w 4272"/>
              <a:gd name="T63" fmla="*/ 662906133 h 1138"/>
              <a:gd name="T64" fmla="*/ 2147483647 w 4272"/>
              <a:gd name="T65" fmla="*/ 2147483647 h 1138"/>
              <a:gd name="T66" fmla="*/ 2147483647 w 4272"/>
              <a:gd name="T67" fmla="*/ 2147483647 h 1138"/>
              <a:gd name="T68" fmla="*/ 2147483647 w 4272"/>
              <a:gd name="T69" fmla="*/ 2147483647 h 1138"/>
              <a:gd name="T70" fmla="*/ 2147483647 w 4272"/>
              <a:gd name="T71" fmla="*/ 2147483647 h 1138"/>
              <a:gd name="T72" fmla="*/ 2147483647 w 4272"/>
              <a:gd name="T73" fmla="*/ 2147483647 h 1138"/>
              <a:gd name="T74" fmla="*/ 2147483647 w 4272"/>
              <a:gd name="T75" fmla="*/ 2147483647 h 1138"/>
              <a:gd name="T76" fmla="*/ 2147483647 w 4272"/>
              <a:gd name="T77" fmla="*/ 2147483647 h 1138"/>
              <a:gd name="T78" fmla="*/ 2147483647 w 4272"/>
              <a:gd name="T79" fmla="*/ 2147483647 h 1138"/>
              <a:gd name="T80" fmla="*/ 2147483647 w 4272"/>
              <a:gd name="T81" fmla="*/ 2147483647 h 1138"/>
              <a:gd name="T82" fmla="*/ 2147483647 w 4272"/>
              <a:gd name="T83" fmla="*/ 0 h 1138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4272" h="1138">
                <a:moveTo>
                  <a:pt x="0" y="0"/>
                </a:moveTo>
                <a:lnTo>
                  <a:pt x="0" y="996"/>
                </a:lnTo>
                <a:lnTo>
                  <a:pt x="9" y="1056"/>
                </a:lnTo>
                <a:lnTo>
                  <a:pt x="36" y="1094"/>
                </a:lnTo>
                <a:lnTo>
                  <a:pt x="75" y="1110"/>
                </a:lnTo>
                <a:lnTo>
                  <a:pt x="127" y="1116"/>
                </a:lnTo>
                <a:lnTo>
                  <a:pt x="1211" y="1116"/>
                </a:lnTo>
                <a:lnTo>
                  <a:pt x="1250" y="1116"/>
                </a:lnTo>
                <a:lnTo>
                  <a:pt x="1287" y="1100"/>
                </a:lnTo>
                <a:lnTo>
                  <a:pt x="1305" y="1056"/>
                </a:lnTo>
                <a:lnTo>
                  <a:pt x="1308" y="1022"/>
                </a:lnTo>
                <a:lnTo>
                  <a:pt x="1308" y="307"/>
                </a:lnTo>
                <a:lnTo>
                  <a:pt x="1311" y="261"/>
                </a:lnTo>
                <a:cubicBezTo>
                  <a:pt x="1322" y="241"/>
                  <a:pt x="1325" y="202"/>
                  <a:pt x="1376" y="191"/>
                </a:cubicBezTo>
                <a:cubicBezTo>
                  <a:pt x="1430" y="181"/>
                  <a:pt x="1567" y="182"/>
                  <a:pt x="1620" y="191"/>
                </a:cubicBezTo>
                <a:cubicBezTo>
                  <a:pt x="1673" y="200"/>
                  <a:pt x="1669" y="238"/>
                  <a:pt x="1676" y="252"/>
                </a:cubicBezTo>
                <a:lnTo>
                  <a:pt x="1680" y="280"/>
                </a:lnTo>
                <a:lnTo>
                  <a:pt x="1680" y="1014"/>
                </a:lnTo>
                <a:lnTo>
                  <a:pt x="1683" y="1047"/>
                </a:lnTo>
                <a:lnTo>
                  <a:pt x="1701" y="1100"/>
                </a:lnTo>
                <a:lnTo>
                  <a:pt x="1755" y="1116"/>
                </a:lnTo>
                <a:lnTo>
                  <a:pt x="1808" y="1116"/>
                </a:lnTo>
                <a:lnTo>
                  <a:pt x="2486" y="1116"/>
                </a:lnTo>
                <a:lnTo>
                  <a:pt x="2564" y="1116"/>
                </a:lnTo>
                <a:cubicBezTo>
                  <a:pt x="2583" y="1112"/>
                  <a:pt x="2593" y="1111"/>
                  <a:pt x="2600" y="1091"/>
                </a:cubicBezTo>
                <a:cubicBezTo>
                  <a:pt x="2607" y="1072"/>
                  <a:pt x="2610" y="1138"/>
                  <a:pt x="2608" y="999"/>
                </a:cubicBezTo>
                <a:lnTo>
                  <a:pt x="2608" y="264"/>
                </a:lnTo>
                <a:lnTo>
                  <a:pt x="2616" y="227"/>
                </a:lnTo>
                <a:cubicBezTo>
                  <a:pt x="2627" y="215"/>
                  <a:pt x="2634" y="196"/>
                  <a:pt x="2676" y="191"/>
                </a:cubicBezTo>
                <a:cubicBezTo>
                  <a:pt x="2721" y="184"/>
                  <a:pt x="2824" y="187"/>
                  <a:pt x="2868" y="195"/>
                </a:cubicBezTo>
                <a:cubicBezTo>
                  <a:pt x="2912" y="203"/>
                  <a:pt x="2925" y="238"/>
                  <a:pt x="2928" y="251"/>
                </a:cubicBezTo>
                <a:lnTo>
                  <a:pt x="2928" y="280"/>
                </a:lnTo>
                <a:cubicBezTo>
                  <a:pt x="2928" y="280"/>
                  <a:pt x="2925" y="867"/>
                  <a:pt x="2928" y="1002"/>
                </a:cubicBezTo>
                <a:cubicBezTo>
                  <a:pt x="2930" y="1136"/>
                  <a:pt x="2930" y="1068"/>
                  <a:pt x="2944" y="1087"/>
                </a:cubicBezTo>
                <a:cubicBezTo>
                  <a:pt x="2958" y="1107"/>
                  <a:pt x="2995" y="1113"/>
                  <a:pt x="3014" y="1116"/>
                </a:cubicBezTo>
                <a:lnTo>
                  <a:pt x="3071" y="1116"/>
                </a:lnTo>
                <a:lnTo>
                  <a:pt x="4117" y="1116"/>
                </a:lnTo>
                <a:lnTo>
                  <a:pt x="4190" y="1116"/>
                </a:lnTo>
                <a:lnTo>
                  <a:pt x="4251" y="1097"/>
                </a:lnTo>
                <a:lnTo>
                  <a:pt x="4269" y="1044"/>
                </a:lnTo>
                <a:lnTo>
                  <a:pt x="4271" y="994"/>
                </a:lnTo>
                <a:lnTo>
                  <a:pt x="4272" y="0"/>
                </a:lnTo>
              </a:path>
            </a:pathLst>
          </a:custGeom>
          <a:noFill/>
          <a:ln w="76200" cap="flat" cmpd="sng">
            <a:solidFill>
              <a:srgbClr val="FF0000"/>
            </a:solidFill>
            <a:prstDash val="sysDot"/>
            <a:round/>
            <a:headEnd type="non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7" name="Rectangle 29"/>
          <p:cNvSpPr>
            <a:spLocks noChangeArrowheads="1"/>
          </p:cNvSpPr>
          <p:nvPr/>
        </p:nvSpPr>
        <p:spPr bwMode="auto">
          <a:xfrm>
            <a:off x="1889125" y="908050"/>
            <a:ext cx="1196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kumimoji="1" lang="zh-CN" altLang="en-US" sz="2000">
                <a:ea typeface="黑体" pitchFamily="2" charset="-122"/>
              </a:rPr>
              <a:t>应用进程</a:t>
            </a:r>
          </a:p>
        </p:txBody>
      </p:sp>
      <p:sp>
        <p:nvSpPr>
          <p:cNvPr id="6168" name="Freeform 30"/>
          <p:cNvSpPr>
            <a:spLocks/>
          </p:cNvSpPr>
          <p:nvPr/>
        </p:nvSpPr>
        <p:spPr bwMode="auto">
          <a:xfrm>
            <a:off x="7080250" y="1198563"/>
            <a:ext cx="538163" cy="161925"/>
          </a:xfrm>
          <a:custGeom>
            <a:avLst/>
            <a:gdLst>
              <a:gd name="T0" fmla="*/ 0 w 297"/>
              <a:gd name="T1" fmla="*/ 0 h 105"/>
              <a:gd name="T2" fmla="*/ 975149544 w 297"/>
              <a:gd name="T3" fmla="*/ 249711482 h 10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97" h="105">
                <a:moveTo>
                  <a:pt x="0" y="0"/>
                </a:moveTo>
                <a:lnTo>
                  <a:pt x="297" y="105"/>
                </a:lnTo>
              </a:path>
            </a:pathLst>
          </a:custGeom>
          <a:noFill/>
          <a:ln w="28575" cmpd="sng">
            <a:solidFill>
              <a:srgbClr val="333399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69" name="Rectangle 31"/>
          <p:cNvSpPr>
            <a:spLocks noChangeArrowheads="1"/>
          </p:cNvSpPr>
          <p:nvPr/>
        </p:nvSpPr>
        <p:spPr bwMode="auto">
          <a:xfrm>
            <a:off x="5997575" y="908050"/>
            <a:ext cx="11985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kumimoji="1" lang="zh-CN" altLang="en-US" sz="2000">
                <a:ea typeface="黑体" pitchFamily="2" charset="-122"/>
              </a:rPr>
              <a:t>应用进程</a:t>
            </a:r>
          </a:p>
        </p:txBody>
      </p:sp>
      <p:sp>
        <p:nvSpPr>
          <p:cNvPr id="6170" name="AutoShape 32"/>
          <p:cNvSpPr>
            <a:spLocks noChangeArrowheads="1"/>
          </p:cNvSpPr>
          <p:nvPr/>
        </p:nvSpPr>
        <p:spPr bwMode="auto">
          <a:xfrm>
            <a:off x="1677988" y="1722438"/>
            <a:ext cx="5815012" cy="368300"/>
          </a:xfrm>
          <a:prstGeom prst="leftRightArrow">
            <a:avLst>
              <a:gd name="adj1" fmla="val 59167"/>
              <a:gd name="adj2" fmla="val 215634"/>
            </a:avLst>
          </a:prstGeom>
          <a:solidFill>
            <a:srgbClr val="99FF66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71" name="Rectangle 33"/>
          <p:cNvSpPr>
            <a:spLocks noChangeArrowheads="1"/>
          </p:cNvSpPr>
          <p:nvPr/>
        </p:nvSpPr>
        <p:spPr bwMode="auto">
          <a:xfrm>
            <a:off x="3016250" y="4292600"/>
            <a:ext cx="11557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kumimoji="1" lang="zh-CN" altLang="en-US" sz="2000">
                <a:ea typeface="黑体" pitchFamily="2" charset="-122"/>
              </a:rPr>
              <a:t>路由器 </a:t>
            </a:r>
            <a:r>
              <a:rPr kumimoji="1" lang="en-US" altLang="zh-CN" sz="2000">
                <a:ea typeface="黑体" pitchFamily="2" charset="-122"/>
              </a:rPr>
              <a:t>1</a:t>
            </a:r>
          </a:p>
        </p:txBody>
      </p:sp>
      <p:pic>
        <p:nvPicPr>
          <p:cNvPr id="6172" name="Picture 3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038" y="4640263"/>
            <a:ext cx="7239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sp>
        <p:nvSpPr>
          <p:cNvPr id="6173" name="Rectangle 35"/>
          <p:cNvSpPr>
            <a:spLocks noChangeArrowheads="1"/>
          </p:cNvSpPr>
          <p:nvPr/>
        </p:nvSpPr>
        <p:spPr bwMode="auto">
          <a:xfrm>
            <a:off x="5222875" y="4292600"/>
            <a:ext cx="11557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kumimoji="1" lang="zh-CN" altLang="en-US" sz="2000">
                <a:ea typeface="黑体" pitchFamily="2" charset="-122"/>
              </a:rPr>
              <a:t>路由器 </a:t>
            </a:r>
            <a:r>
              <a:rPr kumimoji="1" lang="en-US" altLang="zh-CN" sz="2000">
                <a:ea typeface="黑体" pitchFamily="2" charset="-122"/>
              </a:rPr>
              <a:t>2</a:t>
            </a:r>
          </a:p>
        </p:txBody>
      </p:sp>
      <p:sp>
        <p:nvSpPr>
          <p:cNvPr id="6174" name="Oval 36"/>
          <p:cNvSpPr>
            <a:spLocks noChangeArrowheads="1"/>
          </p:cNvSpPr>
          <p:nvPr/>
        </p:nvSpPr>
        <p:spPr bwMode="auto">
          <a:xfrm>
            <a:off x="503238" y="4489450"/>
            <a:ext cx="631825" cy="314325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75" name="Rectangle 37"/>
          <p:cNvSpPr>
            <a:spLocks noChangeArrowheads="1"/>
          </p:cNvSpPr>
          <p:nvPr/>
        </p:nvSpPr>
        <p:spPr bwMode="auto">
          <a:xfrm>
            <a:off x="503238" y="4403725"/>
            <a:ext cx="6127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AP</a:t>
            </a:r>
            <a:r>
              <a:rPr kumimoji="1" lang="en-US" altLang="zh-CN" sz="2000" baseline="-25000">
                <a:solidFill>
                  <a:srgbClr val="333399"/>
                </a:solidFill>
                <a:ea typeface="黑体" pitchFamily="2" charset="-122"/>
              </a:rPr>
              <a:t>1</a:t>
            </a:r>
            <a:endParaRPr kumimoji="1" lang="en-US" altLang="zh-CN" sz="2000">
              <a:solidFill>
                <a:srgbClr val="333399"/>
              </a:solidFill>
              <a:ea typeface="黑体" pitchFamily="2" charset="-122"/>
            </a:endParaRPr>
          </a:p>
        </p:txBody>
      </p:sp>
      <p:sp>
        <p:nvSpPr>
          <p:cNvPr id="6176" name="Oval 38"/>
          <p:cNvSpPr>
            <a:spLocks noChangeArrowheads="1"/>
          </p:cNvSpPr>
          <p:nvPr/>
        </p:nvSpPr>
        <p:spPr bwMode="auto">
          <a:xfrm>
            <a:off x="8196263" y="1082675"/>
            <a:ext cx="631825" cy="355600"/>
          </a:xfrm>
          <a:prstGeom prst="ellipse">
            <a:avLst/>
          </a:prstGeom>
          <a:solidFill>
            <a:srgbClr val="FF9999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77" name="Line 39"/>
          <p:cNvSpPr>
            <a:spLocks noChangeShapeType="1"/>
          </p:cNvSpPr>
          <p:nvPr/>
        </p:nvSpPr>
        <p:spPr bwMode="auto">
          <a:xfrm rot="5400000">
            <a:off x="3009900" y="3116263"/>
            <a:ext cx="946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78" name="Line 40"/>
          <p:cNvSpPr>
            <a:spLocks noChangeShapeType="1"/>
          </p:cNvSpPr>
          <p:nvPr/>
        </p:nvSpPr>
        <p:spPr bwMode="auto">
          <a:xfrm rot="5400000">
            <a:off x="5199856" y="3113882"/>
            <a:ext cx="9572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6179" name="Picture 41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88" y="4552950"/>
            <a:ext cx="9048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80" name="Rectangle 42"/>
          <p:cNvSpPr>
            <a:spLocks noChangeArrowheads="1"/>
          </p:cNvSpPr>
          <p:nvPr/>
        </p:nvSpPr>
        <p:spPr bwMode="auto">
          <a:xfrm>
            <a:off x="6408738" y="4633913"/>
            <a:ext cx="766762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LAN</a:t>
            </a:r>
            <a:r>
              <a:rPr kumimoji="1" lang="en-US" altLang="zh-CN" sz="2000" baseline="-25000">
                <a:solidFill>
                  <a:srgbClr val="333399"/>
                </a:solidFill>
                <a:ea typeface="黑体" pitchFamily="2" charset="-122"/>
              </a:rPr>
              <a:t>2</a:t>
            </a:r>
            <a:endParaRPr kumimoji="1" lang="en-US" altLang="zh-CN" sz="2000">
              <a:solidFill>
                <a:srgbClr val="333399"/>
              </a:solidFill>
              <a:ea typeface="黑体" pitchFamily="2" charset="-122"/>
            </a:endParaRPr>
          </a:p>
        </p:txBody>
      </p:sp>
      <p:pic>
        <p:nvPicPr>
          <p:cNvPr id="6181" name="Picture 43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3" y="4552950"/>
            <a:ext cx="989012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82" name="Rectangle 44"/>
          <p:cNvSpPr>
            <a:spLocks noChangeArrowheads="1"/>
          </p:cNvSpPr>
          <p:nvPr/>
        </p:nvSpPr>
        <p:spPr bwMode="auto">
          <a:xfrm>
            <a:off x="4227513" y="4645025"/>
            <a:ext cx="7747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WAN</a:t>
            </a:r>
          </a:p>
        </p:txBody>
      </p:sp>
      <p:sp>
        <p:nvSpPr>
          <p:cNvPr id="6183" name="Oval 45"/>
          <p:cNvSpPr>
            <a:spLocks noChangeArrowheads="1"/>
          </p:cNvSpPr>
          <p:nvPr/>
        </p:nvSpPr>
        <p:spPr bwMode="auto">
          <a:xfrm>
            <a:off x="1620838" y="4773613"/>
            <a:ext cx="153987" cy="138112"/>
          </a:xfrm>
          <a:prstGeom prst="ellipse">
            <a:avLst/>
          </a:prstGeom>
          <a:solidFill>
            <a:schemeClr val="bg1"/>
          </a:solidFill>
          <a:ln w="28575">
            <a:solidFill>
              <a:srgbClr val="3333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84" name="Oval 46"/>
          <p:cNvSpPr>
            <a:spLocks noChangeArrowheads="1"/>
          </p:cNvSpPr>
          <p:nvPr/>
        </p:nvSpPr>
        <p:spPr bwMode="auto">
          <a:xfrm>
            <a:off x="487363" y="4859338"/>
            <a:ext cx="633412" cy="314325"/>
          </a:xfrm>
          <a:prstGeom prst="ellipse">
            <a:avLst/>
          </a:prstGeom>
          <a:solidFill>
            <a:srgbClr val="FFCCFF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85" name="Rectangle 47"/>
          <p:cNvSpPr>
            <a:spLocks noChangeArrowheads="1"/>
          </p:cNvSpPr>
          <p:nvPr/>
        </p:nvSpPr>
        <p:spPr bwMode="auto">
          <a:xfrm>
            <a:off x="506413" y="4808538"/>
            <a:ext cx="6127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AP</a:t>
            </a:r>
            <a:r>
              <a:rPr kumimoji="1" lang="en-US" altLang="zh-CN" sz="2000" baseline="-25000">
                <a:solidFill>
                  <a:srgbClr val="333399"/>
                </a:solidFill>
                <a:ea typeface="黑体" pitchFamily="2" charset="-122"/>
              </a:rPr>
              <a:t>2</a:t>
            </a:r>
            <a:endParaRPr kumimoji="1" lang="en-US" altLang="zh-CN" sz="2000">
              <a:solidFill>
                <a:srgbClr val="333399"/>
              </a:solidFill>
              <a:ea typeface="黑体" pitchFamily="2" charset="-122"/>
            </a:endParaRPr>
          </a:p>
        </p:txBody>
      </p:sp>
      <p:sp>
        <p:nvSpPr>
          <p:cNvPr id="6186" name="Rectangle 48"/>
          <p:cNvSpPr>
            <a:spLocks noChangeArrowheads="1"/>
          </p:cNvSpPr>
          <p:nvPr/>
        </p:nvSpPr>
        <p:spPr bwMode="auto">
          <a:xfrm flipH="1">
            <a:off x="7493000" y="4379913"/>
            <a:ext cx="1447800" cy="885825"/>
          </a:xfrm>
          <a:prstGeom prst="rect">
            <a:avLst/>
          </a:prstGeom>
          <a:solidFill>
            <a:srgbClr val="FFFF99"/>
          </a:solidFill>
          <a:ln w="19050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87" name="Freeform 49"/>
          <p:cNvSpPr>
            <a:spLocks/>
          </p:cNvSpPr>
          <p:nvPr/>
        </p:nvSpPr>
        <p:spPr bwMode="auto">
          <a:xfrm flipH="1">
            <a:off x="7493000" y="4673600"/>
            <a:ext cx="655638" cy="165100"/>
          </a:xfrm>
          <a:custGeom>
            <a:avLst/>
            <a:gdLst>
              <a:gd name="T0" fmla="*/ 0 w 382"/>
              <a:gd name="T1" fmla="*/ 0 h 277"/>
              <a:gd name="T2" fmla="*/ 26512147 w 382"/>
              <a:gd name="T3" fmla="*/ 0 h 277"/>
              <a:gd name="T4" fmla="*/ 53024294 w 382"/>
              <a:gd name="T5" fmla="*/ 2131399 h 277"/>
              <a:gd name="T6" fmla="*/ 79536441 w 382"/>
              <a:gd name="T7" fmla="*/ 2131399 h 277"/>
              <a:gd name="T8" fmla="*/ 106048588 w 382"/>
              <a:gd name="T9" fmla="*/ 3197099 h 277"/>
              <a:gd name="T10" fmla="*/ 141398118 w 382"/>
              <a:gd name="T11" fmla="*/ 4262799 h 277"/>
              <a:gd name="T12" fmla="*/ 167910265 w 382"/>
              <a:gd name="T13" fmla="*/ 5328498 h 277"/>
              <a:gd name="T14" fmla="*/ 194422412 w 382"/>
              <a:gd name="T15" fmla="*/ 6394794 h 277"/>
              <a:gd name="T16" fmla="*/ 220934559 w 382"/>
              <a:gd name="T17" fmla="*/ 7460494 h 277"/>
              <a:gd name="T18" fmla="*/ 247446706 w 382"/>
              <a:gd name="T19" fmla="*/ 8526193 h 277"/>
              <a:gd name="T20" fmla="*/ 273958853 w 382"/>
              <a:gd name="T21" fmla="*/ 10657592 h 277"/>
              <a:gd name="T22" fmla="*/ 300471000 w 382"/>
              <a:gd name="T23" fmla="*/ 11723292 h 277"/>
              <a:gd name="T24" fmla="*/ 326983147 w 382"/>
              <a:gd name="T25" fmla="*/ 12788992 h 277"/>
              <a:gd name="T26" fmla="*/ 353495294 w 382"/>
              <a:gd name="T27" fmla="*/ 14920391 h 277"/>
              <a:gd name="T28" fmla="*/ 388844824 w 382"/>
              <a:gd name="T29" fmla="*/ 15986091 h 277"/>
              <a:gd name="T30" fmla="*/ 424192637 w 382"/>
              <a:gd name="T31" fmla="*/ 19183786 h 277"/>
              <a:gd name="T32" fmla="*/ 450704784 w 382"/>
              <a:gd name="T33" fmla="*/ 20249485 h 277"/>
              <a:gd name="T34" fmla="*/ 477216931 w 382"/>
              <a:gd name="T35" fmla="*/ 23446584 h 277"/>
              <a:gd name="T36" fmla="*/ 503729078 w 382"/>
              <a:gd name="T37" fmla="*/ 23446584 h 277"/>
              <a:gd name="T38" fmla="*/ 530241225 w 382"/>
              <a:gd name="T39" fmla="*/ 25577983 h 277"/>
              <a:gd name="T40" fmla="*/ 565590755 w 382"/>
              <a:gd name="T41" fmla="*/ 27709383 h 277"/>
              <a:gd name="T42" fmla="*/ 627452431 w 382"/>
              <a:gd name="T43" fmla="*/ 29840782 h 277"/>
              <a:gd name="T44" fmla="*/ 662801961 w 382"/>
              <a:gd name="T45" fmla="*/ 31972777 h 277"/>
              <a:gd name="T46" fmla="*/ 689314108 w 382"/>
              <a:gd name="T47" fmla="*/ 34104177 h 277"/>
              <a:gd name="T48" fmla="*/ 715826255 w 382"/>
              <a:gd name="T49" fmla="*/ 37301275 h 277"/>
              <a:gd name="T50" fmla="*/ 742338402 w 382"/>
              <a:gd name="T51" fmla="*/ 39432675 h 277"/>
              <a:gd name="T52" fmla="*/ 768850549 w 382"/>
              <a:gd name="T53" fmla="*/ 41564074 h 277"/>
              <a:gd name="T54" fmla="*/ 786525314 w 382"/>
              <a:gd name="T55" fmla="*/ 44761769 h 277"/>
              <a:gd name="T56" fmla="*/ 813037461 w 382"/>
              <a:gd name="T57" fmla="*/ 46893168 h 277"/>
              <a:gd name="T58" fmla="*/ 839549608 w 382"/>
              <a:gd name="T59" fmla="*/ 49024568 h 277"/>
              <a:gd name="T60" fmla="*/ 866061755 w 382"/>
              <a:gd name="T61" fmla="*/ 51155967 h 277"/>
              <a:gd name="T62" fmla="*/ 883736520 w 382"/>
              <a:gd name="T63" fmla="*/ 54353066 h 277"/>
              <a:gd name="T64" fmla="*/ 892573902 w 382"/>
              <a:gd name="T65" fmla="*/ 57550761 h 277"/>
              <a:gd name="T66" fmla="*/ 919086049 w 382"/>
              <a:gd name="T67" fmla="*/ 59682160 h 277"/>
              <a:gd name="T68" fmla="*/ 945598196 w 382"/>
              <a:gd name="T69" fmla="*/ 62879259 h 277"/>
              <a:gd name="T70" fmla="*/ 980947726 w 382"/>
              <a:gd name="T71" fmla="*/ 66076358 h 277"/>
              <a:gd name="T72" fmla="*/ 1016297255 w 382"/>
              <a:gd name="T73" fmla="*/ 69274053 h 277"/>
              <a:gd name="T74" fmla="*/ 1025134638 w 382"/>
              <a:gd name="T75" fmla="*/ 72471152 h 277"/>
              <a:gd name="T76" fmla="*/ 1051646785 w 382"/>
              <a:gd name="T77" fmla="*/ 74602551 h 277"/>
              <a:gd name="T78" fmla="*/ 1060484167 w 382"/>
              <a:gd name="T79" fmla="*/ 77799650 h 277"/>
              <a:gd name="T80" fmla="*/ 1078158932 w 382"/>
              <a:gd name="T81" fmla="*/ 80997345 h 277"/>
              <a:gd name="T82" fmla="*/ 1086996314 w 382"/>
              <a:gd name="T83" fmla="*/ 84194444 h 277"/>
              <a:gd name="T84" fmla="*/ 1095833696 w 382"/>
              <a:gd name="T85" fmla="*/ 87391543 h 277"/>
              <a:gd name="T86" fmla="*/ 1095833696 w 382"/>
              <a:gd name="T87" fmla="*/ 91654341 h 277"/>
              <a:gd name="T88" fmla="*/ 1113508461 w 382"/>
              <a:gd name="T89" fmla="*/ 94852036 h 277"/>
              <a:gd name="T90" fmla="*/ 1122345844 w 382"/>
              <a:gd name="T91" fmla="*/ 98049135 h 277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382" h="277">
                <a:moveTo>
                  <a:pt x="0" y="0"/>
                </a:moveTo>
                <a:lnTo>
                  <a:pt x="9" y="0"/>
                </a:lnTo>
                <a:lnTo>
                  <a:pt x="18" y="6"/>
                </a:lnTo>
                <a:lnTo>
                  <a:pt x="27" y="6"/>
                </a:lnTo>
                <a:lnTo>
                  <a:pt x="36" y="9"/>
                </a:lnTo>
                <a:lnTo>
                  <a:pt x="48" y="12"/>
                </a:lnTo>
                <a:lnTo>
                  <a:pt x="57" y="15"/>
                </a:lnTo>
                <a:lnTo>
                  <a:pt x="66" y="18"/>
                </a:lnTo>
                <a:lnTo>
                  <a:pt x="75" y="21"/>
                </a:lnTo>
                <a:lnTo>
                  <a:pt x="84" y="24"/>
                </a:lnTo>
                <a:lnTo>
                  <a:pt x="93" y="30"/>
                </a:lnTo>
                <a:lnTo>
                  <a:pt x="102" y="33"/>
                </a:lnTo>
                <a:lnTo>
                  <a:pt x="111" y="36"/>
                </a:lnTo>
                <a:lnTo>
                  <a:pt x="120" y="42"/>
                </a:lnTo>
                <a:lnTo>
                  <a:pt x="132" y="45"/>
                </a:lnTo>
                <a:lnTo>
                  <a:pt x="144" y="54"/>
                </a:lnTo>
                <a:lnTo>
                  <a:pt x="153" y="57"/>
                </a:lnTo>
                <a:lnTo>
                  <a:pt x="162" y="66"/>
                </a:lnTo>
                <a:lnTo>
                  <a:pt x="171" y="66"/>
                </a:lnTo>
                <a:lnTo>
                  <a:pt x="180" y="72"/>
                </a:lnTo>
                <a:lnTo>
                  <a:pt x="192" y="78"/>
                </a:lnTo>
                <a:lnTo>
                  <a:pt x="213" y="84"/>
                </a:lnTo>
                <a:lnTo>
                  <a:pt x="225" y="90"/>
                </a:lnTo>
                <a:lnTo>
                  <a:pt x="234" y="96"/>
                </a:lnTo>
                <a:lnTo>
                  <a:pt x="243" y="105"/>
                </a:lnTo>
                <a:lnTo>
                  <a:pt x="252" y="111"/>
                </a:lnTo>
                <a:lnTo>
                  <a:pt x="261" y="117"/>
                </a:lnTo>
                <a:lnTo>
                  <a:pt x="267" y="126"/>
                </a:lnTo>
                <a:lnTo>
                  <a:pt x="276" y="132"/>
                </a:lnTo>
                <a:lnTo>
                  <a:pt x="285" y="138"/>
                </a:lnTo>
                <a:lnTo>
                  <a:pt x="294" y="144"/>
                </a:lnTo>
                <a:lnTo>
                  <a:pt x="300" y="153"/>
                </a:lnTo>
                <a:lnTo>
                  <a:pt x="303" y="162"/>
                </a:lnTo>
                <a:lnTo>
                  <a:pt x="312" y="168"/>
                </a:lnTo>
                <a:lnTo>
                  <a:pt x="321" y="177"/>
                </a:lnTo>
                <a:lnTo>
                  <a:pt x="333" y="186"/>
                </a:lnTo>
                <a:lnTo>
                  <a:pt x="345" y="195"/>
                </a:lnTo>
                <a:lnTo>
                  <a:pt x="348" y="204"/>
                </a:lnTo>
                <a:lnTo>
                  <a:pt x="357" y="210"/>
                </a:lnTo>
                <a:lnTo>
                  <a:pt x="360" y="219"/>
                </a:lnTo>
                <a:lnTo>
                  <a:pt x="366" y="228"/>
                </a:lnTo>
                <a:lnTo>
                  <a:pt x="369" y="237"/>
                </a:lnTo>
                <a:lnTo>
                  <a:pt x="372" y="246"/>
                </a:lnTo>
                <a:lnTo>
                  <a:pt x="372" y="258"/>
                </a:lnTo>
                <a:lnTo>
                  <a:pt x="378" y="267"/>
                </a:lnTo>
                <a:lnTo>
                  <a:pt x="381" y="27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88" name="Freeform 50"/>
          <p:cNvSpPr>
            <a:spLocks/>
          </p:cNvSpPr>
          <p:nvPr/>
        </p:nvSpPr>
        <p:spPr bwMode="auto">
          <a:xfrm flipH="1">
            <a:off x="7493000" y="4860925"/>
            <a:ext cx="711200" cy="184150"/>
          </a:xfrm>
          <a:custGeom>
            <a:avLst/>
            <a:gdLst>
              <a:gd name="T0" fmla="*/ 0 w 334"/>
              <a:gd name="T1" fmla="*/ 138410612 h 244"/>
              <a:gd name="T2" fmla="*/ 54408929 w 334"/>
              <a:gd name="T3" fmla="*/ 138410612 h 244"/>
              <a:gd name="T4" fmla="*/ 140557820 w 334"/>
              <a:gd name="T5" fmla="*/ 134993271 h 244"/>
              <a:gd name="T6" fmla="*/ 181364517 w 334"/>
              <a:gd name="T7" fmla="*/ 133284600 h 244"/>
              <a:gd name="T8" fmla="*/ 222171214 w 334"/>
              <a:gd name="T9" fmla="*/ 131575930 h 244"/>
              <a:gd name="T10" fmla="*/ 267511279 w 334"/>
              <a:gd name="T11" fmla="*/ 128157834 h 244"/>
              <a:gd name="T12" fmla="*/ 321920208 w 334"/>
              <a:gd name="T13" fmla="*/ 126449164 h 244"/>
              <a:gd name="T14" fmla="*/ 362726905 w 334"/>
              <a:gd name="T15" fmla="*/ 123031823 h 244"/>
              <a:gd name="T16" fmla="*/ 403533602 w 334"/>
              <a:gd name="T17" fmla="*/ 119614482 h 244"/>
              <a:gd name="T18" fmla="*/ 448875796 w 334"/>
              <a:gd name="T19" fmla="*/ 116196386 h 244"/>
              <a:gd name="T20" fmla="*/ 489682493 w 334"/>
              <a:gd name="T21" fmla="*/ 112779045 h 244"/>
              <a:gd name="T22" fmla="*/ 530489190 w 334"/>
              <a:gd name="T23" fmla="*/ 111070374 h 244"/>
              <a:gd name="T24" fmla="*/ 571295887 w 334"/>
              <a:gd name="T25" fmla="*/ 107653033 h 244"/>
              <a:gd name="T26" fmla="*/ 616635952 w 334"/>
              <a:gd name="T27" fmla="*/ 104235692 h 244"/>
              <a:gd name="T28" fmla="*/ 657442649 w 334"/>
              <a:gd name="T29" fmla="*/ 100817597 h 244"/>
              <a:gd name="T30" fmla="*/ 698251475 w 334"/>
              <a:gd name="T31" fmla="*/ 99108926 h 244"/>
              <a:gd name="T32" fmla="*/ 739058172 w 334"/>
              <a:gd name="T33" fmla="*/ 97400256 h 244"/>
              <a:gd name="T34" fmla="*/ 784398237 w 334"/>
              <a:gd name="T35" fmla="*/ 93982915 h 244"/>
              <a:gd name="T36" fmla="*/ 825204934 w 334"/>
              <a:gd name="T37" fmla="*/ 92274244 h 244"/>
              <a:gd name="T38" fmla="*/ 879613863 w 334"/>
              <a:gd name="T39" fmla="*/ 88856149 h 244"/>
              <a:gd name="T40" fmla="*/ 938558290 w 334"/>
              <a:gd name="T41" fmla="*/ 85438808 h 244"/>
              <a:gd name="T42" fmla="*/ 965762754 w 334"/>
              <a:gd name="T43" fmla="*/ 80312796 h 244"/>
              <a:gd name="T44" fmla="*/ 1006569451 w 334"/>
              <a:gd name="T45" fmla="*/ 78603371 h 244"/>
              <a:gd name="T46" fmla="*/ 1047376149 w 334"/>
              <a:gd name="T47" fmla="*/ 73477359 h 244"/>
              <a:gd name="T48" fmla="*/ 1092716213 w 334"/>
              <a:gd name="T49" fmla="*/ 68351348 h 244"/>
              <a:gd name="T50" fmla="*/ 1119920678 w 334"/>
              <a:gd name="T51" fmla="*/ 63224582 h 244"/>
              <a:gd name="T52" fmla="*/ 1160727375 w 334"/>
              <a:gd name="T53" fmla="*/ 58098570 h 244"/>
              <a:gd name="T54" fmla="*/ 1174329607 w 334"/>
              <a:gd name="T55" fmla="*/ 52971804 h 244"/>
              <a:gd name="T56" fmla="*/ 1215136304 w 334"/>
              <a:gd name="T57" fmla="*/ 49554463 h 244"/>
              <a:gd name="T58" fmla="*/ 1228738537 w 334"/>
              <a:gd name="T59" fmla="*/ 44428452 h 244"/>
              <a:gd name="T60" fmla="*/ 1260478498 w 334"/>
              <a:gd name="T61" fmla="*/ 39301685 h 244"/>
              <a:gd name="T62" fmla="*/ 1287682963 w 334"/>
              <a:gd name="T63" fmla="*/ 34175674 h 244"/>
              <a:gd name="T64" fmla="*/ 1314887428 w 334"/>
              <a:gd name="T65" fmla="*/ 29048908 h 244"/>
              <a:gd name="T66" fmla="*/ 1328489660 w 334"/>
              <a:gd name="T67" fmla="*/ 23922896 h 244"/>
              <a:gd name="T68" fmla="*/ 1355694125 w 334"/>
              <a:gd name="T69" fmla="*/ 18796885 h 244"/>
              <a:gd name="T70" fmla="*/ 1396500822 w 334"/>
              <a:gd name="T71" fmla="*/ 15378789 h 244"/>
              <a:gd name="T72" fmla="*/ 1410103054 w 334"/>
              <a:gd name="T73" fmla="*/ 10252778 h 244"/>
              <a:gd name="T74" fmla="*/ 1455445248 w 334"/>
              <a:gd name="T75" fmla="*/ 8544107 h 244"/>
              <a:gd name="T76" fmla="*/ 1469047480 w 334"/>
              <a:gd name="T77" fmla="*/ 3417341 h 244"/>
              <a:gd name="T78" fmla="*/ 1509854177 w 334"/>
              <a:gd name="T79" fmla="*/ 0 h 24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334" h="244">
                <a:moveTo>
                  <a:pt x="0" y="243"/>
                </a:moveTo>
                <a:lnTo>
                  <a:pt x="12" y="243"/>
                </a:lnTo>
                <a:lnTo>
                  <a:pt x="31" y="237"/>
                </a:lnTo>
                <a:lnTo>
                  <a:pt x="40" y="234"/>
                </a:lnTo>
                <a:lnTo>
                  <a:pt x="49" y="231"/>
                </a:lnTo>
                <a:lnTo>
                  <a:pt x="59" y="225"/>
                </a:lnTo>
                <a:lnTo>
                  <a:pt x="71" y="222"/>
                </a:lnTo>
                <a:lnTo>
                  <a:pt x="80" y="216"/>
                </a:lnTo>
                <a:lnTo>
                  <a:pt x="89" y="210"/>
                </a:lnTo>
                <a:lnTo>
                  <a:pt x="99" y="204"/>
                </a:lnTo>
                <a:lnTo>
                  <a:pt x="108" y="198"/>
                </a:lnTo>
                <a:lnTo>
                  <a:pt x="117" y="195"/>
                </a:lnTo>
                <a:lnTo>
                  <a:pt x="126" y="189"/>
                </a:lnTo>
                <a:lnTo>
                  <a:pt x="136" y="183"/>
                </a:lnTo>
                <a:lnTo>
                  <a:pt x="145" y="177"/>
                </a:lnTo>
                <a:lnTo>
                  <a:pt x="154" y="174"/>
                </a:lnTo>
                <a:lnTo>
                  <a:pt x="163" y="171"/>
                </a:lnTo>
                <a:lnTo>
                  <a:pt x="173" y="165"/>
                </a:lnTo>
                <a:lnTo>
                  <a:pt x="182" y="162"/>
                </a:lnTo>
                <a:lnTo>
                  <a:pt x="194" y="156"/>
                </a:lnTo>
                <a:lnTo>
                  <a:pt x="207" y="150"/>
                </a:lnTo>
                <a:lnTo>
                  <a:pt x="213" y="141"/>
                </a:lnTo>
                <a:lnTo>
                  <a:pt x="222" y="138"/>
                </a:lnTo>
                <a:lnTo>
                  <a:pt x="231" y="129"/>
                </a:lnTo>
                <a:lnTo>
                  <a:pt x="241" y="120"/>
                </a:lnTo>
                <a:lnTo>
                  <a:pt x="247" y="111"/>
                </a:lnTo>
                <a:lnTo>
                  <a:pt x="256" y="102"/>
                </a:lnTo>
                <a:lnTo>
                  <a:pt x="259" y="93"/>
                </a:lnTo>
                <a:lnTo>
                  <a:pt x="268" y="87"/>
                </a:lnTo>
                <a:lnTo>
                  <a:pt x="271" y="78"/>
                </a:lnTo>
                <a:lnTo>
                  <a:pt x="278" y="69"/>
                </a:lnTo>
                <a:lnTo>
                  <a:pt x="284" y="60"/>
                </a:lnTo>
                <a:lnTo>
                  <a:pt x="290" y="51"/>
                </a:lnTo>
                <a:lnTo>
                  <a:pt x="293" y="42"/>
                </a:lnTo>
                <a:lnTo>
                  <a:pt x="299" y="33"/>
                </a:lnTo>
                <a:lnTo>
                  <a:pt x="308" y="27"/>
                </a:lnTo>
                <a:lnTo>
                  <a:pt x="311" y="18"/>
                </a:lnTo>
                <a:lnTo>
                  <a:pt x="321" y="15"/>
                </a:lnTo>
                <a:lnTo>
                  <a:pt x="324" y="6"/>
                </a:lnTo>
                <a:lnTo>
                  <a:pt x="33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89" name="Oval 51"/>
          <p:cNvSpPr>
            <a:spLocks noChangeArrowheads="1"/>
          </p:cNvSpPr>
          <p:nvPr/>
        </p:nvSpPr>
        <p:spPr bwMode="auto">
          <a:xfrm flipH="1">
            <a:off x="7950200" y="4489450"/>
            <a:ext cx="631825" cy="314325"/>
          </a:xfrm>
          <a:prstGeom prst="ellipse">
            <a:avLst/>
          </a:prstGeom>
          <a:solidFill>
            <a:srgbClr val="FFCCFF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90" name="Rectangle 52"/>
          <p:cNvSpPr>
            <a:spLocks noChangeArrowheads="1"/>
          </p:cNvSpPr>
          <p:nvPr/>
        </p:nvSpPr>
        <p:spPr bwMode="auto">
          <a:xfrm flipH="1">
            <a:off x="7961313" y="4438650"/>
            <a:ext cx="6127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AP</a:t>
            </a:r>
            <a:r>
              <a:rPr kumimoji="1" lang="en-US" altLang="zh-CN" sz="2000" baseline="-25000">
                <a:solidFill>
                  <a:srgbClr val="333399"/>
                </a:solidFill>
                <a:ea typeface="黑体" pitchFamily="2" charset="-122"/>
              </a:rPr>
              <a:t>3</a:t>
            </a:r>
            <a:endParaRPr kumimoji="1" lang="en-US" altLang="zh-CN" sz="2000">
              <a:solidFill>
                <a:srgbClr val="333399"/>
              </a:solidFill>
              <a:ea typeface="黑体" pitchFamily="2" charset="-122"/>
            </a:endParaRPr>
          </a:p>
        </p:txBody>
      </p:sp>
      <p:sp>
        <p:nvSpPr>
          <p:cNvPr id="6191" name="Oval 53"/>
          <p:cNvSpPr>
            <a:spLocks noChangeArrowheads="1"/>
          </p:cNvSpPr>
          <p:nvPr/>
        </p:nvSpPr>
        <p:spPr bwMode="auto">
          <a:xfrm flipH="1">
            <a:off x="7935913" y="4859338"/>
            <a:ext cx="631825" cy="314325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92" name="Rectangle 54"/>
          <p:cNvSpPr>
            <a:spLocks noChangeArrowheads="1"/>
          </p:cNvSpPr>
          <p:nvPr/>
        </p:nvSpPr>
        <p:spPr bwMode="auto">
          <a:xfrm flipH="1">
            <a:off x="7920038" y="4797425"/>
            <a:ext cx="6127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AP</a:t>
            </a:r>
            <a:r>
              <a:rPr kumimoji="1" lang="en-US" altLang="zh-CN" sz="2000" baseline="-25000">
                <a:solidFill>
                  <a:srgbClr val="333399"/>
                </a:solidFill>
                <a:ea typeface="黑体" pitchFamily="2" charset="-122"/>
              </a:rPr>
              <a:t>4</a:t>
            </a:r>
            <a:endParaRPr kumimoji="1" lang="en-US" altLang="zh-CN" sz="2000">
              <a:solidFill>
                <a:srgbClr val="333399"/>
              </a:solidFill>
              <a:ea typeface="黑体" pitchFamily="2" charset="-122"/>
            </a:endParaRPr>
          </a:p>
        </p:txBody>
      </p:sp>
      <p:sp>
        <p:nvSpPr>
          <p:cNvPr id="6193" name="Rectangle 55"/>
          <p:cNvSpPr>
            <a:spLocks noChangeArrowheads="1"/>
          </p:cNvSpPr>
          <p:nvPr/>
        </p:nvSpPr>
        <p:spPr bwMode="auto">
          <a:xfrm>
            <a:off x="4240213" y="2208213"/>
            <a:ext cx="746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IP </a:t>
            </a: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层</a:t>
            </a:r>
          </a:p>
        </p:txBody>
      </p:sp>
      <p:pic>
        <p:nvPicPr>
          <p:cNvPr id="6194" name="Picture 56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25" y="4552950"/>
            <a:ext cx="90646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95" name="Rectangle 57"/>
          <p:cNvSpPr>
            <a:spLocks noChangeArrowheads="1"/>
          </p:cNvSpPr>
          <p:nvPr/>
        </p:nvSpPr>
        <p:spPr bwMode="auto">
          <a:xfrm>
            <a:off x="2020888" y="4632325"/>
            <a:ext cx="7683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LAN</a:t>
            </a:r>
            <a:r>
              <a:rPr kumimoji="1" lang="en-US" altLang="zh-CN" sz="2000" baseline="-25000">
                <a:solidFill>
                  <a:srgbClr val="333399"/>
                </a:solidFill>
                <a:ea typeface="黑体" pitchFamily="2" charset="-122"/>
              </a:rPr>
              <a:t>1</a:t>
            </a:r>
            <a:endParaRPr kumimoji="1" lang="en-US" altLang="zh-CN" sz="2000">
              <a:solidFill>
                <a:srgbClr val="333399"/>
              </a:solidFill>
              <a:ea typeface="黑体" pitchFamily="2" charset="-122"/>
            </a:endParaRPr>
          </a:p>
        </p:txBody>
      </p:sp>
      <p:sp>
        <p:nvSpPr>
          <p:cNvPr id="6196" name="Freeform 58"/>
          <p:cNvSpPr>
            <a:spLocks/>
          </p:cNvSpPr>
          <p:nvPr/>
        </p:nvSpPr>
        <p:spPr bwMode="auto">
          <a:xfrm>
            <a:off x="1614488" y="1212850"/>
            <a:ext cx="327025" cy="128588"/>
          </a:xfrm>
          <a:custGeom>
            <a:avLst/>
            <a:gdLst>
              <a:gd name="T0" fmla="*/ 614628452 w 174"/>
              <a:gd name="T1" fmla="*/ 0 h 84"/>
              <a:gd name="T2" fmla="*/ 0 w 174"/>
              <a:gd name="T3" fmla="*/ 196843735 h 8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74" h="84">
                <a:moveTo>
                  <a:pt x="174" y="0"/>
                </a:moveTo>
                <a:lnTo>
                  <a:pt x="0" y="84"/>
                </a:lnTo>
              </a:path>
            </a:pathLst>
          </a:custGeom>
          <a:noFill/>
          <a:ln w="28575" cmpd="sng">
            <a:solidFill>
              <a:srgbClr val="333399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97" name="Oval 59"/>
          <p:cNvSpPr>
            <a:spLocks noChangeArrowheads="1"/>
          </p:cNvSpPr>
          <p:nvPr/>
        </p:nvSpPr>
        <p:spPr bwMode="auto">
          <a:xfrm>
            <a:off x="325438" y="1079500"/>
            <a:ext cx="633412" cy="354013"/>
          </a:xfrm>
          <a:prstGeom prst="ellipse">
            <a:avLst/>
          </a:prstGeom>
          <a:solidFill>
            <a:srgbClr val="FF99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98" name="Rectangle 60"/>
          <p:cNvSpPr>
            <a:spLocks noChangeArrowheads="1"/>
          </p:cNvSpPr>
          <p:nvPr/>
        </p:nvSpPr>
        <p:spPr bwMode="auto">
          <a:xfrm>
            <a:off x="323850" y="1052513"/>
            <a:ext cx="6127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AP</a:t>
            </a:r>
            <a:r>
              <a:rPr kumimoji="1" lang="en-US" altLang="zh-CN" sz="2000" baseline="-25000">
                <a:solidFill>
                  <a:srgbClr val="333399"/>
                </a:solidFill>
                <a:ea typeface="黑体" pitchFamily="2" charset="-122"/>
              </a:rPr>
              <a:t>1</a:t>
            </a:r>
            <a:endParaRPr kumimoji="1" lang="en-US" altLang="zh-CN" sz="2000">
              <a:solidFill>
                <a:srgbClr val="333399"/>
              </a:solidFill>
              <a:ea typeface="黑体" pitchFamily="2" charset="-122"/>
            </a:endParaRPr>
          </a:p>
        </p:txBody>
      </p:sp>
      <p:sp>
        <p:nvSpPr>
          <p:cNvPr id="6199" name="Oval 61"/>
          <p:cNvSpPr>
            <a:spLocks noChangeArrowheads="1"/>
          </p:cNvSpPr>
          <p:nvPr/>
        </p:nvSpPr>
        <p:spPr bwMode="auto">
          <a:xfrm>
            <a:off x="1008063" y="1154113"/>
            <a:ext cx="633412" cy="376237"/>
          </a:xfrm>
          <a:prstGeom prst="ellipse">
            <a:avLst/>
          </a:prstGeom>
          <a:solidFill>
            <a:srgbClr val="FFCCFF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00" name="Rectangle 62"/>
          <p:cNvSpPr>
            <a:spLocks noChangeArrowheads="1"/>
          </p:cNvSpPr>
          <p:nvPr/>
        </p:nvSpPr>
        <p:spPr bwMode="auto">
          <a:xfrm>
            <a:off x="1038225" y="1128713"/>
            <a:ext cx="61118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AP</a:t>
            </a:r>
            <a:r>
              <a:rPr kumimoji="1" lang="en-US" altLang="zh-CN" sz="2000" baseline="-25000">
                <a:solidFill>
                  <a:srgbClr val="333399"/>
                </a:solidFill>
                <a:ea typeface="黑体" pitchFamily="2" charset="-122"/>
              </a:rPr>
              <a:t>2</a:t>
            </a:r>
            <a:endParaRPr kumimoji="1" lang="en-US" altLang="zh-CN" sz="2000">
              <a:solidFill>
                <a:srgbClr val="333399"/>
              </a:solidFill>
              <a:ea typeface="黑体" pitchFamily="2" charset="-122"/>
            </a:endParaRPr>
          </a:p>
        </p:txBody>
      </p:sp>
      <p:sp>
        <p:nvSpPr>
          <p:cNvPr id="6201" name="Oval 63"/>
          <p:cNvSpPr>
            <a:spLocks noChangeArrowheads="1"/>
          </p:cNvSpPr>
          <p:nvPr/>
        </p:nvSpPr>
        <p:spPr bwMode="auto">
          <a:xfrm>
            <a:off x="858838" y="2101850"/>
            <a:ext cx="153987" cy="1365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02" name="Rectangle 64"/>
          <p:cNvSpPr>
            <a:spLocks noChangeArrowheads="1"/>
          </p:cNvSpPr>
          <p:nvPr/>
        </p:nvSpPr>
        <p:spPr bwMode="auto">
          <a:xfrm>
            <a:off x="8208963" y="1019175"/>
            <a:ext cx="61118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AP</a:t>
            </a:r>
            <a:r>
              <a:rPr kumimoji="1" lang="en-US" altLang="zh-CN" sz="2000" baseline="-25000">
                <a:solidFill>
                  <a:srgbClr val="333399"/>
                </a:solidFill>
                <a:ea typeface="黑体" pitchFamily="2" charset="-122"/>
              </a:rPr>
              <a:t>4</a:t>
            </a:r>
            <a:endParaRPr kumimoji="1" lang="en-US" altLang="zh-CN" sz="2000">
              <a:solidFill>
                <a:srgbClr val="333399"/>
              </a:solidFill>
              <a:ea typeface="黑体" pitchFamily="2" charset="-122"/>
            </a:endParaRPr>
          </a:p>
        </p:txBody>
      </p:sp>
      <p:sp>
        <p:nvSpPr>
          <p:cNvPr id="6203" name="Oval 65"/>
          <p:cNvSpPr>
            <a:spLocks noChangeArrowheads="1"/>
          </p:cNvSpPr>
          <p:nvPr/>
        </p:nvSpPr>
        <p:spPr bwMode="auto">
          <a:xfrm>
            <a:off x="8188325" y="2101850"/>
            <a:ext cx="150813" cy="1365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04" name="Rectangle 66"/>
          <p:cNvSpPr>
            <a:spLocks noChangeArrowheads="1"/>
          </p:cNvSpPr>
          <p:nvPr/>
        </p:nvSpPr>
        <p:spPr bwMode="auto">
          <a:xfrm>
            <a:off x="1889125" y="1368425"/>
            <a:ext cx="688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kumimoji="1" lang="zh-CN" altLang="en-US" sz="2000">
                <a:ea typeface="黑体" pitchFamily="2" charset="-122"/>
              </a:rPr>
              <a:t>端口</a:t>
            </a:r>
          </a:p>
        </p:txBody>
      </p:sp>
      <p:sp>
        <p:nvSpPr>
          <p:cNvPr id="6205" name="Rectangle 67"/>
          <p:cNvSpPr>
            <a:spLocks noChangeArrowheads="1"/>
          </p:cNvSpPr>
          <p:nvPr/>
        </p:nvSpPr>
        <p:spPr bwMode="auto">
          <a:xfrm>
            <a:off x="6637338" y="1277938"/>
            <a:ext cx="690562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kumimoji="1" lang="zh-CN" altLang="en-US" sz="2000">
                <a:ea typeface="黑体" pitchFamily="2" charset="-122"/>
              </a:rPr>
              <a:t>端口</a:t>
            </a:r>
          </a:p>
        </p:txBody>
      </p:sp>
      <p:sp>
        <p:nvSpPr>
          <p:cNvPr id="6206" name="Line 68"/>
          <p:cNvSpPr>
            <a:spLocks noChangeShapeType="1"/>
          </p:cNvSpPr>
          <p:nvPr/>
        </p:nvSpPr>
        <p:spPr bwMode="auto">
          <a:xfrm>
            <a:off x="7204075" y="1520825"/>
            <a:ext cx="577850" cy="136525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07" name="Line 69"/>
          <p:cNvSpPr>
            <a:spLocks noChangeShapeType="1"/>
          </p:cNvSpPr>
          <p:nvPr/>
        </p:nvSpPr>
        <p:spPr bwMode="auto">
          <a:xfrm flipH="1">
            <a:off x="1374775" y="1535113"/>
            <a:ext cx="544513" cy="122237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08" name="Rectangle 70"/>
          <p:cNvSpPr>
            <a:spLocks noChangeArrowheads="1"/>
          </p:cNvSpPr>
          <p:nvPr/>
        </p:nvSpPr>
        <p:spPr bwMode="auto">
          <a:xfrm>
            <a:off x="8642350" y="1160463"/>
            <a:ext cx="322263" cy="237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>
              <a:lnSpc>
                <a:spcPct val="150000"/>
              </a:lnSpc>
            </a:pPr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5</a:t>
            </a:r>
          </a:p>
          <a:p>
            <a:pPr algn="l" defTabSz="762000" eaLnBrk="0" hangingPunct="0">
              <a:lnSpc>
                <a:spcPct val="150000"/>
              </a:lnSpc>
            </a:pPr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4</a:t>
            </a:r>
          </a:p>
          <a:p>
            <a:pPr algn="l" defTabSz="762000" eaLnBrk="0" hangingPunct="0">
              <a:lnSpc>
                <a:spcPct val="150000"/>
              </a:lnSpc>
            </a:pPr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3</a:t>
            </a:r>
          </a:p>
          <a:p>
            <a:pPr algn="l" defTabSz="762000" eaLnBrk="0" hangingPunct="0">
              <a:lnSpc>
                <a:spcPct val="150000"/>
              </a:lnSpc>
            </a:pPr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2</a:t>
            </a:r>
          </a:p>
          <a:p>
            <a:pPr algn="l" defTabSz="762000" eaLnBrk="0" hangingPunct="0">
              <a:lnSpc>
                <a:spcPct val="150000"/>
              </a:lnSpc>
            </a:pPr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1</a:t>
            </a:r>
          </a:p>
        </p:txBody>
      </p:sp>
      <p:sp>
        <p:nvSpPr>
          <p:cNvPr id="6209" name="Line 71"/>
          <p:cNvSpPr>
            <a:spLocks noChangeShapeType="1"/>
          </p:cNvSpPr>
          <p:nvPr/>
        </p:nvSpPr>
        <p:spPr bwMode="auto">
          <a:xfrm>
            <a:off x="1724025" y="5465763"/>
            <a:ext cx="576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10" name="Line 72"/>
          <p:cNvSpPr>
            <a:spLocks noChangeShapeType="1"/>
          </p:cNvSpPr>
          <p:nvPr/>
        </p:nvSpPr>
        <p:spPr bwMode="auto">
          <a:xfrm flipH="1">
            <a:off x="1724025" y="5341938"/>
            <a:ext cx="0" cy="30003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11" name="Line 73"/>
          <p:cNvSpPr>
            <a:spLocks noChangeShapeType="1"/>
          </p:cNvSpPr>
          <p:nvPr/>
        </p:nvSpPr>
        <p:spPr bwMode="auto">
          <a:xfrm>
            <a:off x="7493000" y="5341938"/>
            <a:ext cx="7938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12" name="Rectangle 74"/>
          <p:cNvSpPr>
            <a:spLocks noChangeArrowheads="1"/>
          </p:cNvSpPr>
          <p:nvPr/>
        </p:nvSpPr>
        <p:spPr bwMode="auto">
          <a:xfrm>
            <a:off x="3454400" y="5262563"/>
            <a:ext cx="2268538" cy="393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kumimoji="1" lang="en-US" altLang="zh-CN" sz="2000">
                <a:ea typeface="黑体" pitchFamily="2" charset="-122"/>
              </a:rPr>
              <a:t>IP </a:t>
            </a:r>
            <a:r>
              <a:rPr kumimoji="1" lang="zh-CN" altLang="en-US" sz="2000">
                <a:ea typeface="黑体" pitchFamily="2" charset="-122"/>
              </a:rPr>
              <a:t>协议的作用范围</a:t>
            </a:r>
          </a:p>
        </p:txBody>
      </p:sp>
      <p:sp>
        <p:nvSpPr>
          <p:cNvPr id="6213" name="Line 75"/>
          <p:cNvSpPr>
            <a:spLocks noChangeShapeType="1"/>
          </p:cNvSpPr>
          <p:nvPr/>
        </p:nvSpPr>
        <p:spPr bwMode="auto">
          <a:xfrm>
            <a:off x="735013" y="5192713"/>
            <a:ext cx="0" cy="849312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14" name="Line 76"/>
          <p:cNvSpPr>
            <a:spLocks noChangeShapeType="1"/>
          </p:cNvSpPr>
          <p:nvPr/>
        </p:nvSpPr>
        <p:spPr bwMode="auto">
          <a:xfrm>
            <a:off x="8232775" y="5119688"/>
            <a:ext cx="0" cy="90487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15" name="Line 77"/>
          <p:cNvSpPr>
            <a:spLocks noChangeShapeType="1"/>
          </p:cNvSpPr>
          <p:nvPr/>
        </p:nvSpPr>
        <p:spPr bwMode="auto">
          <a:xfrm>
            <a:off x="735013" y="5865813"/>
            <a:ext cx="74977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16" name="Rectangle 78"/>
          <p:cNvSpPr>
            <a:spLocks noChangeArrowheads="1"/>
          </p:cNvSpPr>
          <p:nvPr/>
        </p:nvSpPr>
        <p:spPr bwMode="auto">
          <a:xfrm>
            <a:off x="2382838" y="5656263"/>
            <a:ext cx="4302125" cy="393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kumimoji="1" lang="zh-CN" altLang="en-US" sz="2000">
                <a:ea typeface="黑体" pitchFamily="2" charset="-122"/>
              </a:rPr>
              <a:t>传输层协议 </a:t>
            </a:r>
            <a:r>
              <a:rPr kumimoji="1" lang="en-US" altLang="zh-CN" sz="2000">
                <a:ea typeface="黑体" pitchFamily="2" charset="-122"/>
              </a:rPr>
              <a:t>TCP </a:t>
            </a:r>
            <a:r>
              <a:rPr kumimoji="1" lang="zh-CN" altLang="en-US" sz="2000">
                <a:ea typeface="黑体" pitchFamily="2" charset="-122"/>
              </a:rPr>
              <a:t>和 </a:t>
            </a:r>
            <a:r>
              <a:rPr kumimoji="1" lang="en-US" altLang="zh-CN" sz="2000">
                <a:ea typeface="黑体" pitchFamily="2" charset="-122"/>
              </a:rPr>
              <a:t>UDP </a:t>
            </a:r>
            <a:r>
              <a:rPr kumimoji="1" lang="zh-CN" altLang="en-US" sz="2000">
                <a:ea typeface="黑体" pitchFamily="2" charset="-122"/>
              </a:rPr>
              <a:t>的作用范围</a:t>
            </a:r>
          </a:p>
        </p:txBody>
      </p:sp>
      <p:pic>
        <p:nvPicPr>
          <p:cNvPr id="6217" name="Picture 79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4640263"/>
            <a:ext cx="7239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  <p:sp>
        <p:nvSpPr>
          <p:cNvPr id="6218" name="Rectangle 80"/>
          <p:cNvSpPr>
            <a:spLocks noChangeArrowheads="1"/>
          </p:cNvSpPr>
          <p:nvPr/>
        </p:nvSpPr>
        <p:spPr bwMode="auto">
          <a:xfrm>
            <a:off x="579438" y="1597025"/>
            <a:ext cx="215900" cy="215900"/>
          </a:xfrm>
          <a:prstGeom prst="rect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19" name="Rectangle 81"/>
          <p:cNvSpPr>
            <a:spLocks noChangeArrowheads="1"/>
          </p:cNvSpPr>
          <p:nvPr/>
        </p:nvSpPr>
        <p:spPr bwMode="auto">
          <a:xfrm>
            <a:off x="1163638" y="1597025"/>
            <a:ext cx="215900" cy="215900"/>
          </a:xfrm>
          <a:prstGeom prst="rect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20" name="Rectangle 82"/>
          <p:cNvSpPr>
            <a:spLocks noChangeArrowheads="1"/>
          </p:cNvSpPr>
          <p:nvPr/>
        </p:nvSpPr>
        <p:spPr bwMode="auto">
          <a:xfrm>
            <a:off x="7754938" y="1609725"/>
            <a:ext cx="215900" cy="215900"/>
          </a:xfrm>
          <a:prstGeom prst="rect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21" name="Rectangle 83"/>
          <p:cNvSpPr>
            <a:spLocks noChangeArrowheads="1"/>
          </p:cNvSpPr>
          <p:nvPr/>
        </p:nvSpPr>
        <p:spPr bwMode="auto">
          <a:xfrm>
            <a:off x="8491538" y="1609725"/>
            <a:ext cx="215900" cy="215900"/>
          </a:xfrm>
          <a:prstGeom prst="rect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22" name="Freeform 84"/>
          <p:cNvSpPr>
            <a:spLocks/>
          </p:cNvSpPr>
          <p:nvPr/>
        </p:nvSpPr>
        <p:spPr bwMode="auto">
          <a:xfrm>
            <a:off x="7866063" y="1439863"/>
            <a:ext cx="331787" cy="695325"/>
          </a:xfrm>
          <a:custGeom>
            <a:avLst/>
            <a:gdLst>
              <a:gd name="T0" fmla="*/ 11820557 w 193"/>
              <a:gd name="T1" fmla="*/ 0 h 453"/>
              <a:gd name="T2" fmla="*/ 38418528 w 193"/>
              <a:gd name="T3" fmla="*/ 720943045 h 453"/>
              <a:gd name="T4" fmla="*/ 251202298 w 193"/>
              <a:gd name="T5" fmla="*/ 940053306 h 453"/>
              <a:gd name="T6" fmla="*/ 463984350 w 193"/>
              <a:gd name="T7" fmla="*/ 1046074252 h 453"/>
              <a:gd name="T8" fmla="*/ 570376235 w 193"/>
              <a:gd name="T9" fmla="*/ 1067277827 h 4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3" h="453">
                <a:moveTo>
                  <a:pt x="4" y="0"/>
                </a:moveTo>
                <a:cubicBezTo>
                  <a:pt x="6" y="51"/>
                  <a:pt x="0" y="240"/>
                  <a:pt x="13" y="306"/>
                </a:cubicBezTo>
                <a:cubicBezTo>
                  <a:pt x="26" y="372"/>
                  <a:pt x="61" y="376"/>
                  <a:pt x="85" y="399"/>
                </a:cubicBezTo>
                <a:cubicBezTo>
                  <a:pt x="109" y="422"/>
                  <a:pt x="139" y="435"/>
                  <a:pt x="157" y="444"/>
                </a:cubicBezTo>
                <a:cubicBezTo>
                  <a:pt x="175" y="453"/>
                  <a:pt x="186" y="451"/>
                  <a:pt x="193" y="453"/>
                </a:cubicBezTo>
              </a:path>
            </a:pathLst>
          </a:custGeom>
          <a:noFill/>
          <a:ln w="28575" cap="flat" cmpd="sng">
            <a:solidFill>
              <a:srgbClr val="33339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23" name="Freeform 85"/>
          <p:cNvSpPr>
            <a:spLocks/>
          </p:cNvSpPr>
          <p:nvPr/>
        </p:nvSpPr>
        <p:spPr bwMode="auto">
          <a:xfrm>
            <a:off x="8316913" y="1443038"/>
            <a:ext cx="292100" cy="688975"/>
          </a:xfrm>
          <a:custGeom>
            <a:avLst/>
            <a:gdLst>
              <a:gd name="T0" fmla="*/ 496043878 w 171"/>
              <a:gd name="T1" fmla="*/ 0 h 447"/>
              <a:gd name="T2" fmla="*/ 481454252 w 171"/>
              <a:gd name="T3" fmla="*/ 627184578 h 447"/>
              <a:gd name="T4" fmla="*/ 393916494 w 171"/>
              <a:gd name="T5" fmla="*/ 833870912 h 447"/>
              <a:gd name="T6" fmla="*/ 236349896 w 171"/>
              <a:gd name="T7" fmla="*/ 976413212 h 447"/>
              <a:gd name="T8" fmla="*/ 0 w 171"/>
              <a:gd name="T9" fmla="*/ 1061938592 h 4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1" h="447">
                <a:moveTo>
                  <a:pt x="170" y="0"/>
                </a:moveTo>
                <a:cubicBezTo>
                  <a:pt x="169" y="44"/>
                  <a:pt x="171" y="206"/>
                  <a:pt x="165" y="264"/>
                </a:cubicBezTo>
                <a:cubicBezTo>
                  <a:pt x="159" y="322"/>
                  <a:pt x="149" y="326"/>
                  <a:pt x="135" y="351"/>
                </a:cubicBezTo>
                <a:cubicBezTo>
                  <a:pt x="121" y="376"/>
                  <a:pt x="103" y="395"/>
                  <a:pt x="81" y="411"/>
                </a:cubicBezTo>
                <a:cubicBezTo>
                  <a:pt x="59" y="427"/>
                  <a:pt x="17" y="440"/>
                  <a:pt x="0" y="447"/>
                </a:cubicBezTo>
              </a:path>
            </a:pathLst>
          </a:custGeom>
          <a:noFill/>
          <a:ln w="28575" cap="flat" cmpd="sng">
            <a:solidFill>
              <a:srgbClr val="33339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24" name="Oval 86"/>
          <p:cNvSpPr>
            <a:spLocks noChangeArrowheads="1"/>
          </p:cNvSpPr>
          <p:nvPr/>
        </p:nvSpPr>
        <p:spPr bwMode="auto">
          <a:xfrm>
            <a:off x="7570788" y="1217613"/>
            <a:ext cx="630237" cy="352425"/>
          </a:xfrm>
          <a:prstGeom prst="ellipse">
            <a:avLst/>
          </a:prstGeom>
          <a:solidFill>
            <a:srgbClr val="FFCCFF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25" name="Rectangle 87"/>
          <p:cNvSpPr>
            <a:spLocks noChangeArrowheads="1"/>
          </p:cNvSpPr>
          <p:nvPr/>
        </p:nvSpPr>
        <p:spPr bwMode="auto">
          <a:xfrm>
            <a:off x="7596188" y="1169988"/>
            <a:ext cx="61118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AP</a:t>
            </a:r>
            <a:r>
              <a:rPr kumimoji="1" lang="en-US" altLang="zh-CN" sz="2000" baseline="-25000">
                <a:solidFill>
                  <a:srgbClr val="333399"/>
                </a:solidFill>
                <a:ea typeface="黑体" pitchFamily="2" charset="-122"/>
              </a:rPr>
              <a:t>3</a:t>
            </a:r>
            <a:endParaRPr kumimoji="1" lang="en-US" altLang="zh-CN" sz="2000">
              <a:solidFill>
                <a:srgbClr val="333399"/>
              </a:solidFill>
              <a:ea typeface="黑体" pitchFamily="2" charset="-122"/>
            </a:endParaRPr>
          </a:p>
        </p:txBody>
      </p:sp>
      <p:sp>
        <p:nvSpPr>
          <p:cNvPr id="6226" name="Freeform 88"/>
          <p:cNvSpPr>
            <a:spLocks/>
          </p:cNvSpPr>
          <p:nvPr/>
        </p:nvSpPr>
        <p:spPr bwMode="auto">
          <a:xfrm>
            <a:off x="1014413" y="1503363"/>
            <a:ext cx="271462" cy="628650"/>
          </a:xfrm>
          <a:custGeom>
            <a:avLst/>
            <a:gdLst>
              <a:gd name="T0" fmla="*/ 454724460 w 159"/>
              <a:gd name="T1" fmla="*/ 0 h 408"/>
              <a:gd name="T2" fmla="*/ 428489962 w 159"/>
              <a:gd name="T3" fmla="*/ 662372142 h 408"/>
              <a:gd name="T4" fmla="*/ 236107062 w 159"/>
              <a:gd name="T5" fmla="*/ 883162342 h 408"/>
              <a:gd name="T6" fmla="*/ 0 w 159"/>
              <a:gd name="T7" fmla="*/ 968629467 h 4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9" h="408">
                <a:moveTo>
                  <a:pt x="156" y="0"/>
                </a:moveTo>
                <a:cubicBezTo>
                  <a:pt x="155" y="46"/>
                  <a:pt x="159" y="217"/>
                  <a:pt x="147" y="279"/>
                </a:cubicBezTo>
                <a:cubicBezTo>
                  <a:pt x="135" y="341"/>
                  <a:pt x="105" y="351"/>
                  <a:pt x="81" y="372"/>
                </a:cubicBezTo>
                <a:cubicBezTo>
                  <a:pt x="57" y="393"/>
                  <a:pt x="17" y="401"/>
                  <a:pt x="0" y="408"/>
                </a:cubicBezTo>
              </a:path>
            </a:pathLst>
          </a:custGeom>
          <a:noFill/>
          <a:ln w="28575" cap="flat" cmpd="sng">
            <a:solidFill>
              <a:srgbClr val="33339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27" name="Freeform 89"/>
          <p:cNvSpPr>
            <a:spLocks/>
          </p:cNvSpPr>
          <p:nvPr/>
        </p:nvSpPr>
        <p:spPr bwMode="auto">
          <a:xfrm>
            <a:off x="669925" y="1416050"/>
            <a:ext cx="255588" cy="757238"/>
          </a:xfrm>
          <a:custGeom>
            <a:avLst/>
            <a:gdLst>
              <a:gd name="T0" fmla="*/ 23539826 w 149"/>
              <a:gd name="T1" fmla="*/ 0 h 492"/>
              <a:gd name="T2" fmla="*/ 14712606 w 149"/>
              <a:gd name="T3" fmla="*/ 675117694 h 492"/>
              <a:gd name="T4" fmla="*/ 111813746 w 149"/>
              <a:gd name="T5" fmla="*/ 980697087 h 492"/>
              <a:gd name="T6" fmla="*/ 438424334 w 149"/>
              <a:gd name="T7" fmla="*/ 1165466237 h 49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9" h="492">
                <a:moveTo>
                  <a:pt x="8" y="0"/>
                </a:moveTo>
                <a:cubicBezTo>
                  <a:pt x="8" y="47"/>
                  <a:pt x="0" y="216"/>
                  <a:pt x="5" y="285"/>
                </a:cubicBezTo>
                <a:cubicBezTo>
                  <a:pt x="10" y="354"/>
                  <a:pt x="14" y="380"/>
                  <a:pt x="38" y="414"/>
                </a:cubicBezTo>
                <a:cubicBezTo>
                  <a:pt x="62" y="448"/>
                  <a:pt x="126" y="476"/>
                  <a:pt x="149" y="492"/>
                </a:cubicBezTo>
              </a:path>
            </a:pathLst>
          </a:custGeom>
          <a:noFill/>
          <a:ln w="28575" cap="flat" cmpd="sng">
            <a:solidFill>
              <a:srgbClr val="33339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28" name="Oval 90"/>
          <p:cNvSpPr>
            <a:spLocks noChangeArrowheads="1"/>
          </p:cNvSpPr>
          <p:nvPr/>
        </p:nvSpPr>
        <p:spPr bwMode="auto">
          <a:xfrm flipH="1">
            <a:off x="7410450" y="4773613"/>
            <a:ext cx="152400" cy="138112"/>
          </a:xfrm>
          <a:prstGeom prst="ellipse">
            <a:avLst/>
          </a:prstGeom>
          <a:solidFill>
            <a:schemeClr val="bg1"/>
          </a:solidFill>
          <a:ln w="28575">
            <a:solidFill>
              <a:srgbClr val="3333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The Internet Transport Protocols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792163"/>
            <a:ext cx="7993062" cy="3379787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TCP (Transmission Control Protocol)</a:t>
            </a:r>
          </a:p>
          <a:p>
            <a:pPr lvl="1" eaLnBrk="1" hangingPunct="1"/>
            <a:r>
              <a:rPr lang="en-US" altLang="zh-CN" sz="2000" dirty="0"/>
              <a:t>RFC793</a:t>
            </a:r>
          </a:p>
          <a:p>
            <a:pPr lvl="1" eaLnBrk="1" hangingPunct="1"/>
            <a:r>
              <a:rPr lang="en-US" altLang="zh-CN" sz="2000" dirty="0"/>
              <a:t>Connection-oriented protocol</a:t>
            </a:r>
          </a:p>
          <a:p>
            <a:pPr lvl="1" eaLnBrk="1" hangingPunct="1"/>
            <a:r>
              <a:rPr lang="en-US" altLang="zh-CN" sz="2000" dirty="0"/>
              <a:t>Byte-stream </a:t>
            </a:r>
          </a:p>
          <a:p>
            <a:pPr eaLnBrk="1" hangingPunct="1"/>
            <a:r>
              <a:rPr lang="en-US" altLang="zh-CN" sz="2400" dirty="0"/>
              <a:t>UDP (User Datagram Protocol)</a:t>
            </a:r>
          </a:p>
          <a:p>
            <a:pPr lvl="1" eaLnBrk="1" hangingPunct="1"/>
            <a:r>
              <a:rPr lang="en-US" altLang="zh-CN" sz="2000" dirty="0"/>
              <a:t>RFC768</a:t>
            </a:r>
          </a:p>
          <a:p>
            <a:pPr lvl="1" eaLnBrk="1" hangingPunct="1"/>
            <a:r>
              <a:rPr lang="en-US" altLang="zh-CN" sz="2000" dirty="0"/>
              <a:t>Connectionless Protocol</a:t>
            </a:r>
          </a:p>
        </p:txBody>
      </p:sp>
      <p:grpSp>
        <p:nvGrpSpPr>
          <p:cNvPr id="38916" name="Group 4"/>
          <p:cNvGrpSpPr>
            <a:grpSpLocks/>
          </p:cNvGrpSpPr>
          <p:nvPr/>
        </p:nvGrpSpPr>
        <p:grpSpPr bwMode="auto">
          <a:xfrm>
            <a:off x="6019800" y="1916113"/>
            <a:ext cx="2803525" cy="3993232"/>
            <a:chOff x="3226" y="1104"/>
            <a:chExt cx="1766" cy="2389"/>
          </a:xfrm>
        </p:grpSpPr>
        <p:sp>
          <p:nvSpPr>
            <p:cNvPr id="38918" name="Rectangle 5"/>
            <p:cNvSpPr>
              <a:spLocks noChangeArrowheads="1"/>
            </p:cNvSpPr>
            <p:nvPr/>
          </p:nvSpPr>
          <p:spPr bwMode="auto">
            <a:xfrm>
              <a:off x="3312" y="1104"/>
              <a:ext cx="1633" cy="200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 type="none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19" name="Line 6"/>
            <p:cNvSpPr>
              <a:spLocks noChangeShapeType="1"/>
            </p:cNvSpPr>
            <p:nvPr/>
          </p:nvSpPr>
          <p:spPr bwMode="auto">
            <a:xfrm>
              <a:off x="3313" y="1488"/>
              <a:ext cx="16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0" name="Line 7"/>
            <p:cNvSpPr>
              <a:spLocks noChangeShapeType="1"/>
            </p:cNvSpPr>
            <p:nvPr/>
          </p:nvSpPr>
          <p:spPr bwMode="auto">
            <a:xfrm>
              <a:off x="3313" y="2016"/>
              <a:ext cx="16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1" name="Line 8"/>
            <p:cNvSpPr>
              <a:spLocks noChangeShapeType="1"/>
            </p:cNvSpPr>
            <p:nvPr/>
          </p:nvSpPr>
          <p:spPr bwMode="auto">
            <a:xfrm>
              <a:off x="3313" y="2534"/>
              <a:ext cx="16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2" name="Text Box 9"/>
            <p:cNvSpPr txBox="1">
              <a:spLocks noChangeArrowheads="1"/>
            </p:cNvSpPr>
            <p:nvPr/>
          </p:nvSpPr>
          <p:spPr bwMode="auto">
            <a:xfrm>
              <a:off x="3226" y="3254"/>
              <a:ext cx="1766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CCFFFF"/>
                  </a:solidFill>
                  <a:miter lim="800000"/>
                  <a:headEnd type="none" w="med" len="lg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defTabSz="762000" eaLnBrk="0" hangingPunct="0">
                <a:defRPr sz="1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defTabSz="762000" eaLnBrk="0" hangingPunct="0">
                <a:defRPr sz="1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defTabSz="762000" eaLnBrk="0" hangingPunct="0">
                <a:defRPr sz="1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defTabSz="762000" eaLnBrk="0" hangingPunct="0">
                <a:defRPr sz="1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defTabSz="762000" eaLnBrk="0" hangingPunct="0">
                <a:defRPr sz="1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algn="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algn="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algn="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algn="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kumimoji="1" lang="en-US" altLang="zh-CN" sz="2000" b="1" dirty="0">
                  <a:latin typeface="Times New Roman" pitchFamily="18" charset="0"/>
                </a:rPr>
                <a:t>TCP/IP Protocol Stack</a:t>
              </a:r>
            </a:p>
          </p:txBody>
        </p:sp>
        <p:sp>
          <p:nvSpPr>
            <p:cNvPr id="585738" name="Text Box 10"/>
            <p:cNvSpPr txBox="1">
              <a:spLocks noChangeArrowheads="1"/>
            </p:cNvSpPr>
            <p:nvPr/>
          </p:nvSpPr>
          <p:spPr bwMode="auto">
            <a:xfrm>
              <a:off x="3744" y="1161"/>
              <a:ext cx="960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CCFFFF"/>
                  </a:solidFill>
                  <a:miter lim="800000"/>
                  <a:headEnd type="none" w="med" len="lg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defTabSz="7620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571500" algn="l" defTabSz="7620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algn="l" defTabSz="7620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714500" algn="l" defTabSz="7620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286000" algn="l" defTabSz="7620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0" hangingPunct="0">
                <a:spcBef>
                  <a:spcPct val="50000"/>
                </a:spcBef>
                <a:defRPr/>
              </a:pPr>
              <a:r>
                <a:rPr kumimoji="1" lang="en-US" altLang="zh-CN" sz="1800" b="1" dirty="0">
                  <a:latin typeface="Times New Roman" pitchFamily="18" charset="0"/>
                </a:rPr>
                <a:t>Application</a:t>
              </a:r>
            </a:p>
          </p:txBody>
        </p:sp>
        <p:sp>
          <p:nvSpPr>
            <p:cNvPr id="585739" name="Text Box 11"/>
            <p:cNvSpPr txBox="1">
              <a:spLocks noChangeArrowheads="1"/>
            </p:cNvSpPr>
            <p:nvPr/>
          </p:nvSpPr>
          <p:spPr bwMode="auto">
            <a:xfrm>
              <a:off x="3601" y="1593"/>
              <a:ext cx="1391" cy="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CCFFFF"/>
                  </a:solidFill>
                  <a:miter lim="800000"/>
                  <a:headEnd type="none" w="med" len="lg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defTabSz="7620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571500" algn="l" defTabSz="7620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algn="l" defTabSz="7620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714500" algn="l" defTabSz="7620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286000" algn="l" defTabSz="7620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0" hangingPunct="0">
                <a:spcBef>
                  <a:spcPct val="50000"/>
                </a:spcBef>
                <a:defRPr/>
              </a:pPr>
              <a:r>
                <a:rPr kumimoji="1" lang="en-US" altLang="zh-CN" sz="1800" b="1" dirty="0">
                  <a:latin typeface="Times New Roman" pitchFamily="18" charset="0"/>
                </a:rPr>
                <a:t>TCP</a:t>
              </a:r>
              <a:r>
                <a:rPr kumimoji="1" lang="en-US" altLang="zh-CN" sz="1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       </a:t>
              </a:r>
              <a:r>
                <a:rPr kumimoji="1" lang="en-US" altLang="zh-CN" sz="1800" b="1" dirty="0">
                  <a:latin typeface="Times New Roman" pitchFamily="18" charset="0"/>
                </a:rPr>
                <a:t>UDP</a:t>
              </a:r>
            </a:p>
          </p:txBody>
        </p:sp>
        <p:sp>
          <p:nvSpPr>
            <p:cNvPr id="585740" name="Text Box 12"/>
            <p:cNvSpPr txBox="1">
              <a:spLocks noChangeArrowheads="1"/>
            </p:cNvSpPr>
            <p:nvPr/>
          </p:nvSpPr>
          <p:spPr bwMode="auto">
            <a:xfrm>
              <a:off x="3456" y="2726"/>
              <a:ext cx="1535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CCFFFF"/>
                  </a:solidFill>
                  <a:miter lim="800000"/>
                  <a:headEnd type="none" w="med" len="lg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defTabSz="7620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571500" algn="l" defTabSz="7620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algn="l" defTabSz="7620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714500" algn="l" defTabSz="7620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286000" algn="l" defTabSz="7620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0" hangingPunct="0">
                <a:spcBef>
                  <a:spcPct val="50000"/>
                </a:spcBef>
                <a:defRPr/>
              </a:pPr>
              <a:r>
                <a:rPr kumimoji="1" lang="en-US" altLang="zh-CN" sz="1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   </a:t>
              </a:r>
              <a:r>
                <a:rPr kumimoji="1" lang="en-US" altLang="zh-CN" sz="1800" b="1" dirty="0">
                  <a:latin typeface="Times New Roman" pitchFamily="18" charset="0"/>
                </a:rPr>
                <a:t>Host-to-Network</a:t>
              </a:r>
            </a:p>
          </p:txBody>
        </p:sp>
        <p:sp>
          <p:nvSpPr>
            <p:cNvPr id="585741" name="Text Box 13"/>
            <p:cNvSpPr txBox="1">
              <a:spLocks noChangeArrowheads="1"/>
            </p:cNvSpPr>
            <p:nvPr/>
          </p:nvSpPr>
          <p:spPr bwMode="auto">
            <a:xfrm>
              <a:off x="3792" y="2208"/>
              <a:ext cx="1056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FF00"/>
                  </a:solidFill>
                  <a:miter lim="800000"/>
                  <a:headEnd type="none" w="med" len="lg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defTabSz="7620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571500" algn="l" defTabSz="7620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algn="l" defTabSz="7620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714500" algn="l" defTabSz="7620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286000" algn="l" defTabSz="7620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0" hangingPunct="0">
                <a:spcBef>
                  <a:spcPct val="50000"/>
                </a:spcBef>
                <a:defRPr/>
              </a:pPr>
              <a:r>
                <a:rPr lang="en-US" altLang="zh-CN" sz="1800" b="1" dirty="0">
                  <a:latin typeface="Times New Roman" pitchFamily="18" charset="0"/>
                </a:rPr>
                <a:t>      IP</a:t>
              </a:r>
            </a:p>
          </p:txBody>
        </p:sp>
      </p:grpSp>
      <p:sp>
        <p:nvSpPr>
          <p:cNvPr id="38917" name="Line 14"/>
          <p:cNvSpPr>
            <a:spLocks noChangeShapeType="1"/>
          </p:cNvSpPr>
          <p:nvPr/>
        </p:nvSpPr>
        <p:spPr bwMode="auto">
          <a:xfrm>
            <a:off x="7380288" y="2563813"/>
            <a:ext cx="0" cy="8651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UDP (User Datagram Protocol)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792163"/>
            <a:ext cx="7993062" cy="3892550"/>
          </a:xfrm>
        </p:spPr>
        <p:txBody>
          <a:bodyPr/>
          <a:lstStyle/>
          <a:p>
            <a:pPr eaLnBrk="1" hangingPunct="1"/>
            <a:r>
              <a:rPr lang="en-US" altLang="zh-CN" sz="2400"/>
              <a:t>Does not do flow control, error control, or retransmission upon receipt of a bad segment</a:t>
            </a:r>
          </a:p>
          <a:p>
            <a:pPr eaLnBrk="1" hangingPunct="1"/>
            <a:r>
              <a:rPr lang="en-US" altLang="zh-CN" sz="2400"/>
              <a:t>Provide an interface to the IP protocol with the added feature of demultiplexing multiple processes using the ports</a:t>
            </a:r>
          </a:p>
          <a:p>
            <a:pPr eaLnBrk="1" hangingPunct="1"/>
            <a:r>
              <a:rPr lang="en-US" altLang="zh-CN" sz="2400"/>
              <a:t>Broadcast &amp; Multicast</a:t>
            </a:r>
          </a:p>
          <a:p>
            <a:pPr eaLnBrk="1" hangingPunct="1"/>
            <a:r>
              <a:rPr lang="en-US" altLang="zh-CN" sz="2400"/>
              <a:t>User datagram boundary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 UDP Header</a:t>
            </a:r>
          </a:p>
        </p:txBody>
      </p:sp>
      <p:pic>
        <p:nvPicPr>
          <p:cNvPr id="40963" name="Picture 3" descr="6-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762000"/>
            <a:ext cx="8207375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2362200"/>
            <a:ext cx="8289925" cy="39624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Checksum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>
                <a:solidFill>
                  <a:srgbClr val="C00000"/>
                </a:solidFill>
              </a:rPr>
              <a:t>Optional</a:t>
            </a:r>
            <a:r>
              <a:rPr lang="en-US" altLang="zh-CN" sz="2000" dirty="0"/>
              <a:t>: Stored as 0 if not computed (a true computed 0 is stored as all 1s)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The checksum algorithm is simply to add up all the 16-bit words </a:t>
            </a:r>
            <a:r>
              <a:rPr lang="en-US" altLang="zh-CN" sz="2000" b="1" dirty="0">
                <a:solidFill>
                  <a:srgbClr val="C00000"/>
                </a:solidFill>
              </a:rPr>
              <a:t>in one’s complement </a:t>
            </a:r>
            <a:r>
              <a:rPr lang="en-US" altLang="zh-CN" sz="2000" dirty="0"/>
              <a:t>and to take the one’s complement of the sum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Including header</a:t>
            </a:r>
            <a:r>
              <a:rPr lang="zh-CN" altLang="en-US" sz="2000" dirty="0"/>
              <a:t>、</a:t>
            </a:r>
            <a:r>
              <a:rPr lang="en-US" altLang="zh-CN" sz="2000" dirty="0"/>
              <a:t>data and the </a:t>
            </a:r>
            <a:r>
              <a:rPr lang="en-US" altLang="zh-CN" sz="2000" b="1" dirty="0" err="1">
                <a:solidFill>
                  <a:srgbClr val="C00000"/>
                </a:solidFill>
              </a:rPr>
              <a:t>pseudoheader</a:t>
            </a:r>
            <a:r>
              <a:rPr lang="en-US" altLang="zh-CN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/>
              <a:t>in the UDP checksum computation helps detect </a:t>
            </a:r>
            <a:r>
              <a:rPr lang="en-US" altLang="zh-CN" sz="2000" dirty="0" err="1"/>
              <a:t>misdelivered</a:t>
            </a:r>
            <a:r>
              <a:rPr lang="en-US" altLang="zh-CN" sz="2000" dirty="0"/>
              <a:t> packets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altLang="zh-CN" sz="20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2268538" y="4424363"/>
            <a:ext cx="1079500" cy="457200"/>
          </a:xfrm>
          <a:prstGeom prst="rect">
            <a:avLst/>
          </a:prstGeom>
          <a:solidFill>
            <a:srgbClr val="CCC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87" name="Freeform 3"/>
          <p:cNvSpPr>
            <a:spLocks/>
          </p:cNvSpPr>
          <p:nvPr/>
        </p:nvSpPr>
        <p:spPr bwMode="auto">
          <a:xfrm>
            <a:off x="2849563" y="3057525"/>
            <a:ext cx="4633912" cy="438150"/>
          </a:xfrm>
          <a:custGeom>
            <a:avLst/>
            <a:gdLst>
              <a:gd name="T0" fmla="*/ 0 w 2919"/>
              <a:gd name="T1" fmla="*/ 0 h 276"/>
              <a:gd name="T2" fmla="*/ 2147483647 w 2919"/>
              <a:gd name="T3" fmla="*/ 0 h 276"/>
              <a:gd name="T4" fmla="*/ 2147483647 w 2919"/>
              <a:gd name="T5" fmla="*/ 695563125 h 276"/>
              <a:gd name="T6" fmla="*/ 871973968 w 2919"/>
              <a:gd name="T7" fmla="*/ 675401875 h 276"/>
              <a:gd name="T8" fmla="*/ 0 w 2919"/>
              <a:gd name="T9" fmla="*/ 0 h 2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19" h="276">
                <a:moveTo>
                  <a:pt x="0" y="0"/>
                </a:moveTo>
                <a:lnTo>
                  <a:pt x="2919" y="0"/>
                </a:lnTo>
                <a:lnTo>
                  <a:pt x="1066" y="276"/>
                </a:lnTo>
                <a:lnTo>
                  <a:pt x="346" y="2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A7C1D1"/>
              </a:gs>
              <a:gs pos="100000">
                <a:srgbClr val="CCEC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346450" y="3487738"/>
            <a:ext cx="1081088" cy="457200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8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UDP Checksum</a:t>
            </a:r>
          </a:p>
        </p:txBody>
      </p:sp>
      <p:sp>
        <p:nvSpPr>
          <p:cNvPr id="41990" name="AutoShape 6"/>
          <p:cNvSpPr>
            <a:spLocks noChangeArrowheads="1"/>
          </p:cNvSpPr>
          <p:nvPr/>
        </p:nvSpPr>
        <p:spPr bwMode="auto">
          <a:xfrm>
            <a:off x="1470025" y="4514850"/>
            <a:ext cx="798513" cy="288925"/>
          </a:xfrm>
          <a:prstGeom prst="leftArrow">
            <a:avLst>
              <a:gd name="adj1" fmla="val 50000"/>
              <a:gd name="adj2" fmla="val 69093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1" name="Freeform 7"/>
          <p:cNvSpPr>
            <a:spLocks/>
          </p:cNvSpPr>
          <p:nvPr/>
        </p:nvSpPr>
        <p:spPr bwMode="auto">
          <a:xfrm>
            <a:off x="890588" y="1914525"/>
            <a:ext cx="6681787" cy="685800"/>
          </a:xfrm>
          <a:custGeom>
            <a:avLst/>
            <a:gdLst>
              <a:gd name="T0" fmla="*/ 0 w 3600"/>
              <a:gd name="T1" fmla="*/ 0 h 432"/>
              <a:gd name="T2" fmla="*/ 2147483647 w 3600"/>
              <a:gd name="T3" fmla="*/ 0 h 432"/>
              <a:gd name="T4" fmla="*/ 2147483647 w 3600"/>
              <a:gd name="T5" fmla="*/ 1088707500 h 432"/>
              <a:gd name="T6" fmla="*/ 1322852766 w 3600"/>
              <a:gd name="T7" fmla="*/ 1088707500 h 432"/>
              <a:gd name="T8" fmla="*/ 0 w 3600"/>
              <a:gd name="T9" fmla="*/ 0 h 4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00" h="432">
                <a:moveTo>
                  <a:pt x="0" y="0"/>
                </a:moveTo>
                <a:lnTo>
                  <a:pt x="3600" y="0"/>
                </a:lnTo>
                <a:lnTo>
                  <a:pt x="1056" y="432"/>
                </a:lnTo>
                <a:lnTo>
                  <a:pt x="384" y="432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B2B26B"/>
              </a:gs>
              <a:gs pos="100000">
                <a:srgbClr val="FFFF99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2" name="Rectangle 8"/>
          <p:cNvSpPr>
            <a:spLocks noChangeArrowheads="1"/>
          </p:cNvSpPr>
          <p:nvPr/>
        </p:nvSpPr>
        <p:spPr bwMode="auto">
          <a:xfrm>
            <a:off x="2849563" y="2600325"/>
            <a:ext cx="4633912" cy="45720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3" name="Rectangle 9"/>
          <p:cNvSpPr>
            <a:spLocks noChangeArrowheads="1"/>
          </p:cNvSpPr>
          <p:nvPr/>
        </p:nvSpPr>
        <p:spPr bwMode="auto">
          <a:xfrm>
            <a:off x="3348038" y="4427538"/>
            <a:ext cx="5472112" cy="457200"/>
          </a:xfrm>
          <a:prstGeom prst="rect">
            <a:avLst/>
          </a:prstGeom>
          <a:solidFill>
            <a:srgbClr val="CCFF66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4" name="Line 10"/>
          <p:cNvSpPr>
            <a:spLocks noChangeShapeType="1"/>
          </p:cNvSpPr>
          <p:nvPr/>
        </p:nvSpPr>
        <p:spPr bwMode="auto">
          <a:xfrm>
            <a:off x="4008438" y="2600325"/>
            <a:ext cx="1587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5" name="Rectangle 11"/>
          <p:cNvSpPr>
            <a:spLocks noChangeArrowheads="1"/>
          </p:cNvSpPr>
          <p:nvPr/>
        </p:nvSpPr>
        <p:spPr bwMode="auto">
          <a:xfrm>
            <a:off x="895350" y="1457325"/>
            <a:ext cx="6684963" cy="4572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6" name="Line 12"/>
          <p:cNvSpPr>
            <a:spLocks noChangeShapeType="1"/>
          </p:cNvSpPr>
          <p:nvPr/>
        </p:nvSpPr>
        <p:spPr bwMode="auto">
          <a:xfrm>
            <a:off x="3121025" y="1457325"/>
            <a:ext cx="3175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7" name="Line 13"/>
          <p:cNvSpPr>
            <a:spLocks noChangeShapeType="1"/>
          </p:cNvSpPr>
          <p:nvPr/>
        </p:nvSpPr>
        <p:spPr bwMode="auto">
          <a:xfrm>
            <a:off x="5165725" y="2600325"/>
            <a:ext cx="3175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8" name="Line 14"/>
          <p:cNvSpPr>
            <a:spLocks noChangeShapeType="1"/>
          </p:cNvSpPr>
          <p:nvPr/>
        </p:nvSpPr>
        <p:spPr bwMode="auto">
          <a:xfrm>
            <a:off x="6324600" y="2600325"/>
            <a:ext cx="1588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9" name="Freeform 15"/>
          <p:cNvSpPr>
            <a:spLocks/>
          </p:cNvSpPr>
          <p:nvPr/>
        </p:nvSpPr>
        <p:spPr bwMode="auto">
          <a:xfrm>
            <a:off x="1600200" y="2600325"/>
            <a:ext cx="1249363" cy="457200"/>
          </a:xfrm>
          <a:custGeom>
            <a:avLst/>
            <a:gdLst>
              <a:gd name="T0" fmla="*/ 2147483647 w 672"/>
              <a:gd name="T1" fmla="*/ 725805000 h 288"/>
              <a:gd name="T2" fmla="*/ 0 w 672"/>
              <a:gd name="T3" fmla="*/ 725805000 h 288"/>
              <a:gd name="T4" fmla="*/ 0 w 672"/>
              <a:gd name="T5" fmla="*/ 0 h 288"/>
              <a:gd name="T6" fmla="*/ 2147483647 w 672"/>
              <a:gd name="T7" fmla="*/ 0 h 28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72" h="288">
                <a:moveTo>
                  <a:pt x="672" y="288"/>
                </a:moveTo>
                <a:lnTo>
                  <a:pt x="0" y="288"/>
                </a:lnTo>
                <a:lnTo>
                  <a:pt x="0" y="0"/>
                </a:lnTo>
                <a:lnTo>
                  <a:pt x="672" y="0"/>
                </a:lnTo>
              </a:path>
            </a:pathLst>
          </a:custGeom>
          <a:solidFill>
            <a:srgbClr val="FFFF99"/>
          </a:solidFill>
          <a:ln w="19050" cap="flat" cmpd="sng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00" name="Text Box 16"/>
          <p:cNvSpPr txBox="1">
            <a:spLocks noChangeArrowheads="1"/>
          </p:cNvSpPr>
          <p:nvPr/>
        </p:nvSpPr>
        <p:spPr bwMode="auto">
          <a:xfrm>
            <a:off x="1717675" y="2597150"/>
            <a:ext cx="94615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伪首部</a:t>
            </a:r>
          </a:p>
        </p:txBody>
      </p:sp>
      <p:sp>
        <p:nvSpPr>
          <p:cNvPr id="42001" name="Text Box 17"/>
          <p:cNvSpPr txBox="1">
            <a:spLocks noChangeArrowheads="1"/>
          </p:cNvSpPr>
          <p:nvPr/>
        </p:nvSpPr>
        <p:spPr bwMode="auto">
          <a:xfrm>
            <a:off x="2860675" y="2597150"/>
            <a:ext cx="947738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源端口</a:t>
            </a:r>
          </a:p>
        </p:txBody>
      </p:sp>
      <p:sp>
        <p:nvSpPr>
          <p:cNvPr id="42002" name="Text Box 18"/>
          <p:cNvSpPr txBox="1">
            <a:spLocks noChangeArrowheads="1"/>
          </p:cNvSpPr>
          <p:nvPr/>
        </p:nvSpPr>
        <p:spPr bwMode="auto">
          <a:xfrm>
            <a:off x="3949700" y="2597150"/>
            <a:ext cx="120015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目的端口</a:t>
            </a:r>
          </a:p>
        </p:txBody>
      </p:sp>
      <p:sp>
        <p:nvSpPr>
          <p:cNvPr id="42003" name="Text Box 19"/>
          <p:cNvSpPr txBox="1">
            <a:spLocks noChangeArrowheads="1"/>
          </p:cNvSpPr>
          <p:nvPr/>
        </p:nvSpPr>
        <p:spPr bwMode="auto">
          <a:xfrm>
            <a:off x="5284788" y="2595563"/>
            <a:ext cx="831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长  度</a:t>
            </a:r>
          </a:p>
        </p:txBody>
      </p:sp>
      <p:sp>
        <p:nvSpPr>
          <p:cNvPr id="42004" name="Text Box 20"/>
          <p:cNvSpPr txBox="1">
            <a:spLocks noChangeArrowheads="1"/>
          </p:cNvSpPr>
          <p:nvPr/>
        </p:nvSpPr>
        <p:spPr bwMode="auto">
          <a:xfrm>
            <a:off x="6429375" y="2597150"/>
            <a:ext cx="94615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检验和</a:t>
            </a:r>
          </a:p>
        </p:txBody>
      </p:sp>
      <p:sp>
        <p:nvSpPr>
          <p:cNvPr id="42005" name="Text Box 21"/>
          <p:cNvSpPr txBox="1">
            <a:spLocks noChangeArrowheads="1"/>
          </p:cNvSpPr>
          <p:nvPr/>
        </p:nvSpPr>
        <p:spPr bwMode="auto">
          <a:xfrm>
            <a:off x="5429250" y="4468813"/>
            <a:ext cx="1320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数         据</a:t>
            </a:r>
          </a:p>
        </p:txBody>
      </p:sp>
      <p:sp>
        <p:nvSpPr>
          <p:cNvPr id="42006" name="Text Box 22"/>
          <p:cNvSpPr txBox="1">
            <a:spLocks noChangeArrowheads="1"/>
          </p:cNvSpPr>
          <p:nvPr/>
        </p:nvSpPr>
        <p:spPr bwMode="auto">
          <a:xfrm>
            <a:off x="2373313" y="4468813"/>
            <a:ext cx="831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首  部</a:t>
            </a:r>
          </a:p>
        </p:txBody>
      </p:sp>
      <p:sp>
        <p:nvSpPr>
          <p:cNvPr id="42007" name="Line 23"/>
          <p:cNvSpPr>
            <a:spLocks noChangeShapeType="1"/>
          </p:cNvSpPr>
          <p:nvPr/>
        </p:nvSpPr>
        <p:spPr bwMode="auto">
          <a:xfrm>
            <a:off x="5353050" y="14573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08" name="Line 24"/>
          <p:cNvSpPr>
            <a:spLocks noChangeShapeType="1"/>
          </p:cNvSpPr>
          <p:nvPr/>
        </p:nvSpPr>
        <p:spPr bwMode="auto">
          <a:xfrm>
            <a:off x="5886450" y="1457325"/>
            <a:ext cx="1588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09" name="Line 25"/>
          <p:cNvSpPr>
            <a:spLocks noChangeShapeType="1"/>
          </p:cNvSpPr>
          <p:nvPr/>
        </p:nvSpPr>
        <p:spPr bwMode="auto">
          <a:xfrm>
            <a:off x="6419850" y="14573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10" name="Text Box 26"/>
          <p:cNvSpPr txBox="1">
            <a:spLocks noChangeArrowheads="1"/>
          </p:cNvSpPr>
          <p:nvPr/>
        </p:nvSpPr>
        <p:spPr bwMode="auto">
          <a:xfrm>
            <a:off x="6376988" y="1454150"/>
            <a:ext cx="12303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UDP</a:t>
            </a: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长度</a:t>
            </a:r>
          </a:p>
        </p:txBody>
      </p:sp>
      <p:sp>
        <p:nvSpPr>
          <p:cNvPr id="42011" name="Text Box 27"/>
          <p:cNvSpPr txBox="1">
            <a:spLocks noChangeArrowheads="1"/>
          </p:cNvSpPr>
          <p:nvPr/>
        </p:nvSpPr>
        <p:spPr bwMode="auto">
          <a:xfrm>
            <a:off x="1282700" y="1454150"/>
            <a:ext cx="1327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源 </a:t>
            </a:r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IP </a:t>
            </a: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地址</a:t>
            </a:r>
          </a:p>
        </p:txBody>
      </p:sp>
      <p:sp>
        <p:nvSpPr>
          <p:cNvPr id="42012" name="Text Box 28"/>
          <p:cNvSpPr txBox="1">
            <a:spLocks noChangeArrowheads="1"/>
          </p:cNvSpPr>
          <p:nvPr/>
        </p:nvSpPr>
        <p:spPr bwMode="auto">
          <a:xfrm>
            <a:off x="3421063" y="1454150"/>
            <a:ext cx="15795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目的 </a:t>
            </a:r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IP </a:t>
            </a: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地址</a:t>
            </a:r>
          </a:p>
        </p:txBody>
      </p:sp>
      <p:sp>
        <p:nvSpPr>
          <p:cNvPr id="42013" name="Text Box 29"/>
          <p:cNvSpPr txBox="1">
            <a:spLocks noChangeArrowheads="1"/>
          </p:cNvSpPr>
          <p:nvPr/>
        </p:nvSpPr>
        <p:spPr bwMode="auto">
          <a:xfrm>
            <a:off x="5454650" y="1454150"/>
            <a:ext cx="323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0</a:t>
            </a:r>
          </a:p>
        </p:txBody>
      </p:sp>
      <p:sp>
        <p:nvSpPr>
          <p:cNvPr id="42014" name="Text Box 30"/>
          <p:cNvSpPr txBox="1">
            <a:spLocks noChangeArrowheads="1"/>
          </p:cNvSpPr>
          <p:nvPr/>
        </p:nvSpPr>
        <p:spPr bwMode="auto">
          <a:xfrm>
            <a:off x="5888038" y="145415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17</a:t>
            </a:r>
          </a:p>
        </p:txBody>
      </p:sp>
      <p:sp>
        <p:nvSpPr>
          <p:cNvPr id="42015" name="Line 31"/>
          <p:cNvSpPr>
            <a:spLocks noChangeShapeType="1"/>
          </p:cNvSpPr>
          <p:nvPr/>
        </p:nvSpPr>
        <p:spPr bwMode="auto">
          <a:xfrm>
            <a:off x="2225675" y="5113338"/>
            <a:ext cx="6594475" cy="0"/>
          </a:xfrm>
          <a:prstGeom prst="line">
            <a:avLst/>
          </a:prstGeom>
          <a:noFill/>
          <a:ln w="9525">
            <a:solidFill>
              <a:srgbClr val="333399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16" name="Rectangle 32"/>
          <p:cNvSpPr>
            <a:spLocks noChangeArrowheads="1"/>
          </p:cNvSpPr>
          <p:nvPr/>
        </p:nvSpPr>
        <p:spPr bwMode="auto">
          <a:xfrm>
            <a:off x="4810125" y="4959350"/>
            <a:ext cx="1173163" cy="29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17" name="Text Box 33"/>
          <p:cNvSpPr txBox="1">
            <a:spLocks noChangeArrowheads="1"/>
          </p:cNvSpPr>
          <p:nvPr/>
        </p:nvSpPr>
        <p:spPr bwMode="auto">
          <a:xfrm>
            <a:off x="4764088" y="4933950"/>
            <a:ext cx="1254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IP </a:t>
            </a: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数据报</a:t>
            </a:r>
          </a:p>
        </p:txBody>
      </p:sp>
      <p:sp>
        <p:nvSpPr>
          <p:cNvPr id="42018" name="Text Box 34"/>
          <p:cNvSpPr txBox="1">
            <a:spLocks noChangeArrowheads="1"/>
          </p:cNvSpPr>
          <p:nvPr/>
        </p:nvSpPr>
        <p:spPr bwMode="auto">
          <a:xfrm>
            <a:off x="287338" y="1074738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字节</a:t>
            </a:r>
          </a:p>
        </p:txBody>
      </p:sp>
      <p:sp>
        <p:nvSpPr>
          <p:cNvPr id="42019" name="Text Box 35"/>
          <p:cNvSpPr txBox="1">
            <a:spLocks noChangeArrowheads="1"/>
          </p:cNvSpPr>
          <p:nvPr/>
        </p:nvSpPr>
        <p:spPr bwMode="auto">
          <a:xfrm>
            <a:off x="1831975" y="1052513"/>
            <a:ext cx="327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4</a:t>
            </a:r>
          </a:p>
        </p:txBody>
      </p:sp>
      <p:sp>
        <p:nvSpPr>
          <p:cNvPr id="42020" name="Text Box 36"/>
          <p:cNvSpPr txBox="1">
            <a:spLocks noChangeArrowheads="1"/>
          </p:cNvSpPr>
          <p:nvPr/>
        </p:nvSpPr>
        <p:spPr bwMode="auto">
          <a:xfrm>
            <a:off x="4059238" y="1052513"/>
            <a:ext cx="323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4</a:t>
            </a:r>
          </a:p>
        </p:txBody>
      </p:sp>
      <p:sp>
        <p:nvSpPr>
          <p:cNvPr id="42021" name="Text Box 37"/>
          <p:cNvSpPr txBox="1">
            <a:spLocks noChangeArrowheads="1"/>
          </p:cNvSpPr>
          <p:nvPr/>
        </p:nvSpPr>
        <p:spPr bwMode="auto">
          <a:xfrm>
            <a:off x="5454650" y="1052513"/>
            <a:ext cx="323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1</a:t>
            </a:r>
          </a:p>
        </p:txBody>
      </p:sp>
      <p:sp>
        <p:nvSpPr>
          <p:cNvPr id="42022" name="Text Box 38"/>
          <p:cNvSpPr txBox="1">
            <a:spLocks noChangeArrowheads="1"/>
          </p:cNvSpPr>
          <p:nvPr/>
        </p:nvSpPr>
        <p:spPr bwMode="auto">
          <a:xfrm>
            <a:off x="5975350" y="1052513"/>
            <a:ext cx="327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1</a:t>
            </a:r>
          </a:p>
        </p:txBody>
      </p:sp>
      <p:sp>
        <p:nvSpPr>
          <p:cNvPr id="42023" name="Text Box 39"/>
          <p:cNvSpPr txBox="1">
            <a:spLocks noChangeArrowheads="1"/>
          </p:cNvSpPr>
          <p:nvPr/>
        </p:nvSpPr>
        <p:spPr bwMode="auto">
          <a:xfrm>
            <a:off x="6762750" y="1052513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2</a:t>
            </a:r>
          </a:p>
        </p:txBody>
      </p:sp>
      <p:sp>
        <p:nvSpPr>
          <p:cNvPr id="42024" name="Text Box 40"/>
          <p:cNvSpPr txBox="1">
            <a:spLocks noChangeArrowheads="1"/>
          </p:cNvSpPr>
          <p:nvPr/>
        </p:nvSpPr>
        <p:spPr bwMode="auto">
          <a:xfrm>
            <a:off x="1957388" y="2222500"/>
            <a:ext cx="466725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12</a:t>
            </a:r>
          </a:p>
        </p:txBody>
      </p:sp>
      <p:sp>
        <p:nvSpPr>
          <p:cNvPr id="42025" name="Text Box 41"/>
          <p:cNvSpPr txBox="1">
            <a:spLocks noChangeArrowheads="1"/>
          </p:cNvSpPr>
          <p:nvPr/>
        </p:nvSpPr>
        <p:spPr bwMode="auto">
          <a:xfrm>
            <a:off x="3227388" y="2227263"/>
            <a:ext cx="327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2</a:t>
            </a:r>
          </a:p>
        </p:txBody>
      </p:sp>
      <p:sp>
        <p:nvSpPr>
          <p:cNvPr id="42026" name="Text Box 42"/>
          <p:cNvSpPr txBox="1">
            <a:spLocks noChangeArrowheads="1"/>
          </p:cNvSpPr>
          <p:nvPr/>
        </p:nvSpPr>
        <p:spPr bwMode="auto">
          <a:xfrm>
            <a:off x="4452938" y="2227263"/>
            <a:ext cx="325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2</a:t>
            </a:r>
          </a:p>
        </p:txBody>
      </p:sp>
      <p:sp>
        <p:nvSpPr>
          <p:cNvPr id="42027" name="Text Box 43"/>
          <p:cNvSpPr txBox="1">
            <a:spLocks noChangeArrowheads="1"/>
          </p:cNvSpPr>
          <p:nvPr/>
        </p:nvSpPr>
        <p:spPr bwMode="auto">
          <a:xfrm>
            <a:off x="5522913" y="2227263"/>
            <a:ext cx="325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2</a:t>
            </a:r>
          </a:p>
        </p:txBody>
      </p:sp>
      <p:sp>
        <p:nvSpPr>
          <p:cNvPr id="42028" name="Text Box 44"/>
          <p:cNvSpPr txBox="1">
            <a:spLocks noChangeArrowheads="1"/>
          </p:cNvSpPr>
          <p:nvPr/>
        </p:nvSpPr>
        <p:spPr bwMode="auto">
          <a:xfrm>
            <a:off x="6740525" y="2227263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2</a:t>
            </a:r>
          </a:p>
        </p:txBody>
      </p:sp>
      <p:sp>
        <p:nvSpPr>
          <p:cNvPr id="42029" name="Text Box 45"/>
          <p:cNvSpPr txBox="1">
            <a:spLocks noChangeArrowheads="1"/>
          </p:cNvSpPr>
          <p:nvPr/>
        </p:nvSpPr>
        <p:spPr bwMode="auto">
          <a:xfrm>
            <a:off x="800100" y="2222500"/>
            <a:ext cx="6921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字节</a:t>
            </a:r>
          </a:p>
        </p:txBody>
      </p:sp>
      <p:sp>
        <p:nvSpPr>
          <p:cNvPr id="42030" name="Text Box 46"/>
          <p:cNvSpPr txBox="1">
            <a:spLocks noChangeArrowheads="1"/>
          </p:cNvSpPr>
          <p:nvPr/>
        </p:nvSpPr>
        <p:spPr bwMode="auto">
          <a:xfrm>
            <a:off x="1041400" y="4064000"/>
            <a:ext cx="6976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zh-CN" altLang="en-US" sz="2000" dirty="0">
                <a:solidFill>
                  <a:srgbClr val="333399"/>
                </a:solidFill>
                <a:ea typeface="黑体" pitchFamily="2" charset="-122"/>
              </a:rPr>
              <a:t>发送</a:t>
            </a:r>
          </a:p>
        </p:txBody>
      </p:sp>
      <p:sp>
        <p:nvSpPr>
          <p:cNvPr id="42031" name="AutoShape 47"/>
          <p:cNvSpPr>
            <a:spLocks noChangeArrowheads="1"/>
          </p:cNvSpPr>
          <p:nvPr/>
        </p:nvSpPr>
        <p:spPr bwMode="auto">
          <a:xfrm>
            <a:off x="5978525" y="4200525"/>
            <a:ext cx="277813" cy="415925"/>
          </a:xfrm>
          <a:prstGeom prst="downArrow">
            <a:avLst>
              <a:gd name="adj1" fmla="val 50000"/>
              <a:gd name="adj2" fmla="val 3742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32" name="Rectangle 48"/>
          <p:cNvSpPr>
            <a:spLocks noChangeArrowheads="1"/>
          </p:cNvSpPr>
          <p:nvPr/>
        </p:nvSpPr>
        <p:spPr bwMode="auto">
          <a:xfrm>
            <a:off x="4427538" y="3487738"/>
            <a:ext cx="4392612" cy="45720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33" name="Text Box 49"/>
          <p:cNvSpPr txBox="1">
            <a:spLocks noChangeArrowheads="1"/>
          </p:cNvSpPr>
          <p:nvPr/>
        </p:nvSpPr>
        <p:spPr bwMode="auto">
          <a:xfrm>
            <a:off x="5983288" y="3530600"/>
            <a:ext cx="1320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数         据</a:t>
            </a:r>
          </a:p>
        </p:txBody>
      </p:sp>
      <p:sp>
        <p:nvSpPr>
          <p:cNvPr id="42034" name="Text Box 50"/>
          <p:cNvSpPr txBox="1">
            <a:spLocks noChangeArrowheads="1"/>
          </p:cNvSpPr>
          <p:nvPr/>
        </p:nvSpPr>
        <p:spPr bwMode="auto">
          <a:xfrm>
            <a:off x="3487738" y="3530600"/>
            <a:ext cx="831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首  部</a:t>
            </a:r>
          </a:p>
        </p:txBody>
      </p:sp>
      <p:sp>
        <p:nvSpPr>
          <p:cNvPr id="42035" name="AutoShape 51"/>
          <p:cNvSpPr>
            <a:spLocks/>
          </p:cNvSpPr>
          <p:nvPr/>
        </p:nvSpPr>
        <p:spPr bwMode="auto">
          <a:xfrm rot="-5400000">
            <a:off x="6032500" y="1423988"/>
            <a:ext cx="168275" cy="5391150"/>
          </a:xfrm>
          <a:prstGeom prst="leftBrace">
            <a:avLst>
              <a:gd name="adj1" fmla="val 266981"/>
              <a:gd name="adj2" fmla="val 50000"/>
            </a:avLst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36" name="Text Box 52"/>
          <p:cNvSpPr txBox="1">
            <a:spLocks noChangeArrowheads="1"/>
          </p:cNvSpPr>
          <p:nvPr/>
        </p:nvSpPr>
        <p:spPr bwMode="auto">
          <a:xfrm>
            <a:off x="1258888" y="3487738"/>
            <a:ext cx="2062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/>
            <a:r>
              <a:rPr kumimoji="1" lang="en-US" altLang="zh-CN" sz="2000">
                <a:solidFill>
                  <a:srgbClr val="333399"/>
                </a:solidFill>
                <a:ea typeface="黑体" pitchFamily="2" charset="-122"/>
              </a:rPr>
              <a:t>UDP </a:t>
            </a:r>
            <a:r>
              <a:rPr kumimoji="1" lang="zh-CN" altLang="en-US" sz="2000">
                <a:solidFill>
                  <a:srgbClr val="333399"/>
                </a:solidFill>
                <a:ea typeface="黑体" pitchFamily="2" charset="-122"/>
              </a:rPr>
              <a:t>用户数据报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UDP Applications  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792163"/>
            <a:ext cx="7993062" cy="40401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DNS</a:t>
            </a:r>
            <a:r>
              <a:rPr lang="en-US" altLang="zh-CN" sz="2400" dirty="0"/>
              <a:t> (Domain Name System)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DHCP </a:t>
            </a:r>
            <a:r>
              <a:rPr lang="en-US" altLang="zh-CN" sz="2400" dirty="0"/>
              <a:t>(Dynamic Host Configuration Protocol)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RIP</a:t>
            </a:r>
            <a:r>
              <a:rPr lang="en-US" altLang="zh-CN" sz="2400" dirty="0"/>
              <a:t> (Routing Information Protocol)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RTP (Real-time Transport Protocol)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TFTP (Trivial File Transfer Protocol)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RPC (Remote Procedure Call)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NFS (Net File System)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P2P (Peer-to-Peer, DHT, ‘</a:t>
            </a:r>
            <a:r>
              <a:rPr lang="en-US" altLang="zh-CN" sz="2400" dirty="0" err="1"/>
              <a:t>Kademlia</a:t>
            </a:r>
            <a:r>
              <a:rPr lang="en-US" altLang="zh-CN" sz="2400" dirty="0"/>
              <a:t>’)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0" y="2060575"/>
            <a:ext cx="85772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</a:rPr>
              <a:t>TCP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5400">
                <a:solidFill>
                  <a:srgbClr val="0000FF"/>
                </a:solidFill>
                <a:latin typeface="Times New Roman" pitchFamily="18" charset="0"/>
              </a:rPr>
              <a:t>(Transmission Control Protocol)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The TCP Service Model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692150"/>
            <a:ext cx="8496300" cy="59055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/>
              <a:t>Socket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/>
              <a:t>socket address: IP address and Port (16-bit, TSAP)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/>
              <a:t>Each connection is identified by </a:t>
            </a:r>
            <a:r>
              <a:rPr lang="en-US" altLang="zh-CN" sz="2000">
                <a:solidFill>
                  <a:srgbClr val="993300"/>
                </a:solidFill>
              </a:rPr>
              <a:t>a pair of</a:t>
            </a:r>
            <a:r>
              <a:rPr lang="en-US" altLang="zh-CN" sz="2000"/>
              <a:t> sockets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/>
              <a:t>Well-known ports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/>
              <a:t>Reserved for standard services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/>
              <a:t>RFC1700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/>
              <a:t>‘inetd’ process (Internet daemon)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/>
              <a:t>TCP connection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/>
              <a:t>Full-duplex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/>
              <a:t>End-to-End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/>
              <a:t>TCP does not support multicasting or broadcasting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/>
              <a:t>Byte-stream, not message stream </a:t>
            </a:r>
            <a:r>
              <a:rPr lang="en-US" altLang="zh-CN" sz="2000">
                <a:solidFill>
                  <a:srgbClr val="993300"/>
                </a:solidFill>
              </a:rPr>
              <a:t>(Why?)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/>
              <a:t>Message boundaries are not preserved end to end, just like UNIX file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sz="2000"/>
              <a:t>TCP Well-known ports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965" y="1124744"/>
            <a:ext cx="9233929" cy="460851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TCP Byte-stream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7525" y="2557463"/>
            <a:ext cx="7991475" cy="11731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lang="en-US" altLang="zh-CN" sz="2000" dirty="0">
                <a:solidFill>
                  <a:schemeClr val="accent2"/>
                </a:solidFill>
                <a:latin typeface="Times New Roman" pitchFamily="18" charset="0"/>
              </a:rPr>
              <a:t>(a)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</a:rPr>
              <a:t> Four 512-byte segments sent as separate IP datagrams.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lang="en-US" altLang="zh-CN" sz="2000" dirty="0">
                <a:solidFill>
                  <a:schemeClr val="accent2"/>
                </a:solidFill>
                <a:latin typeface="Times New Roman" pitchFamily="18" charset="0"/>
              </a:rPr>
              <a:t>(b)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</a:rPr>
              <a:t> The 2048 bytes of data delivered to the application in a single READ CALL</a:t>
            </a:r>
          </a:p>
        </p:txBody>
      </p:sp>
      <p:pic>
        <p:nvPicPr>
          <p:cNvPr id="50180" name="Picture 4" descr="6-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1066800"/>
            <a:ext cx="8748712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539750" y="3933825"/>
            <a:ext cx="7993063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</a:pPr>
            <a:r>
              <a:rPr lang="en-US" altLang="zh-CN" sz="2800" dirty="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PUSH flag</a:t>
            </a: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To force data out, applications can use the PUSH flag, which tells TCP not to delay the transmission</a:t>
            </a:r>
            <a:endParaRPr lang="en-US" altLang="zh-CN" sz="1800" dirty="0">
              <a:latin typeface="Verdana" pitchFamily="34" charset="0"/>
              <a:ea typeface="黑体" pitchFamily="2" charset="-122"/>
            </a:endParaRPr>
          </a:p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</a:pPr>
            <a:r>
              <a:rPr lang="en-US" altLang="zh-CN" sz="2800" dirty="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Urgent data</a:t>
            </a:r>
            <a:r>
              <a:rPr lang="en-US" altLang="zh-CN" sz="3200" dirty="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dirty="0"/>
              <a:t>TCP Segment Header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39" y="990600"/>
            <a:ext cx="8881561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61925"/>
            <a:ext cx="8458200" cy="660400"/>
          </a:xfrm>
        </p:spPr>
        <p:txBody>
          <a:bodyPr/>
          <a:lstStyle/>
          <a:p>
            <a:pPr eaLnBrk="1" hangingPunct="1"/>
            <a:r>
              <a:rPr lang="en-US" altLang="zh-CN" dirty="0"/>
              <a:t>Network, transport, application layers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5805"/>
            <a:ext cx="7086600" cy="3803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09600" y="4495800"/>
            <a:ext cx="8313738" cy="179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FF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2000" dirty="0"/>
              <a:t>There are two types of network service, connection-oriented and connectionless, there are also two types of transport service. If the transport layer service is so similar to the network layer service, </a:t>
            </a:r>
            <a:r>
              <a:rPr lang="en-US" altLang="zh-CN" sz="2000" dirty="0">
                <a:solidFill>
                  <a:srgbClr val="FF0000"/>
                </a:solidFill>
              </a:rPr>
              <a:t>why are there two distinct layers? </a:t>
            </a:r>
            <a:r>
              <a:rPr lang="en-US" altLang="zh-CN" sz="2000" dirty="0"/>
              <a:t>Why is one layer not adequate?</a:t>
            </a:r>
            <a:endParaRPr lang="en-US" altLang="zh-CN" sz="2000" kern="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TCP Protocol (1)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792163"/>
            <a:ext cx="7993062" cy="5435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TCP Entity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A port plus its host's IP address forms a 48-bit unique </a:t>
            </a:r>
            <a:r>
              <a:rPr lang="en-US" altLang="zh-CN" sz="2000" dirty="0">
                <a:solidFill>
                  <a:srgbClr val="CC0000"/>
                </a:solidFill>
              </a:rPr>
              <a:t>end point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The source and destination end points together identify the </a:t>
            </a:r>
            <a:r>
              <a:rPr lang="en-US" altLang="zh-CN" sz="2000" dirty="0">
                <a:solidFill>
                  <a:srgbClr val="CC0000"/>
                </a:solidFill>
              </a:rPr>
              <a:t>connection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(</a:t>
            </a:r>
            <a:r>
              <a:rPr lang="en-US" altLang="zh-CN" sz="2000" dirty="0">
                <a:solidFill>
                  <a:srgbClr val="FF0000"/>
                </a:solidFill>
              </a:rPr>
              <a:t>Local IP, Local port, Peer IP, Peer Port</a:t>
            </a:r>
            <a:r>
              <a:rPr lang="en-US" altLang="zh-CN" sz="2000" dirty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32-bits sequence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Count byte, not segment (network speeds </a:t>
            </a:r>
            <a:r>
              <a:rPr lang="zh-CN" altLang="en-US" sz="2000" dirty="0"/>
              <a:t>，</a:t>
            </a:r>
            <a:r>
              <a:rPr lang="en-US" altLang="zh-CN" sz="2000" dirty="0"/>
              <a:t>56k/1week)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solidFill>
                  <a:srgbClr val="CC0000"/>
                </a:solidFill>
              </a:rPr>
              <a:t>sequence numbers,</a:t>
            </a:r>
            <a:r>
              <a:rPr lang="en-US" altLang="zh-CN" sz="2000" dirty="0"/>
              <a:t> acknowledgements number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TCP sender can accumulate data from several </a:t>
            </a:r>
            <a:r>
              <a:rPr lang="en-US" altLang="zh-CN" sz="2000" b="1" i="1" dirty="0">
                <a:solidFill>
                  <a:srgbClr val="993300"/>
                </a:solidFill>
                <a:latin typeface="Times New Roman" pitchFamily="18" charset="0"/>
              </a:rPr>
              <a:t>write</a:t>
            </a:r>
            <a:r>
              <a:rPr lang="en-US" altLang="zh-CN" sz="2000" dirty="0"/>
              <a:t>s into one segment or can split data from one </a:t>
            </a:r>
            <a:r>
              <a:rPr lang="en-US" altLang="zh-CN" sz="2000" b="1" i="1" dirty="0">
                <a:solidFill>
                  <a:srgbClr val="993300"/>
                </a:solidFill>
                <a:latin typeface="Times New Roman" pitchFamily="18" charset="0"/>
              </a:rPr>
              <a:t>write </a:t>
            </a:r>
            <a:r>
              <a:rPr lang="en-US" altLang="zh-CN" sz="2000" dirty="0"/>
              <a:t>over multiple segments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The retransmissions </a:t>
            </a:r>
            <a:r>
              <a:rPr lang="en-US" altLang="zh-CN" sz="2000" dirty="0">
                <a:solidFill>
                  <a:srgbClr val="FF0000"/>
                </a:solidFill>
              </a:rPr>
              <a:t>may include different byte ranges </a:t>
            </a:r>
            <a:r>
              <a:rPr lang="en-US" altLang="zh-CN" sz="2000" dirty="0"/>
              <a:t>than the original transmission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75" y="5477882"/>
            <a:ext cx="4347592" cy="2760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TCP Protocol (2)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792163"/>
            <a:ext cx="7993062" cy="5608637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TCP Segment</a:t>
            </a:r>
          </a:p>
          <a:p>
            <a:pPr lvl="1" eaLnBrk="1" hangingPunct="1"/>
            <a:r>
              <a:rPr lang="en-US" altLang="zh-CN" sz="2000" dirty="0"/>
              <a:t>20 or more bytes head, n bytes data</a:t>
            </a:r>
          </a:p>
          <a:p>
            <a:pPr lvl="1" eaLnBrk="1" hangingPunct="1"/>
            <a:r>
              <a:rPr lang="en-US" altLang="zh-CN" sz="2000" dirty="0"/>
              <a:t>Segments without any data are legal and are commonly used for </a:t>
            </a:r>
            <a:r>
              <a:rPr lang="en-US" altLang="zh-CN" sz="2000" dirty="0">
                <a:solidFill>
                  <a:srgbClr val="FF0000"/>
                </a:solidFill>
              </a:rPr>
              <a:t>ACK</a:t>
            </a:r>
            <a:r>
              <a:rPr lang="en-US" altLang="zh-CN" sz="2000" dirty="0"/>
              <a:t> and control messages</a:t>
            </a:r>
          </a:p>
          <a:p>
            <a:pPr eaLnBrk="1" hangingPunct="1"/>
            <a:r>
              <a:rPr lang="en-US" altLang="zh-CN" sz="2400" dirty="0"/>
              <a:t>MSS (Maximum Segment Size)</a:t>
            </a:r>
          </a:p>
          <a:p>
            <a:pPr lvl="1" eaLnBrk="1" hangingPunct="1"/>
            <a:r>
              <a:rPr lang="en-US" altLang="zh-CN" sz="2000" dirty="0"/>
              <a:t>Limited by IP datagram length</a:t>
            </a:r>
          </a:p>
          <a:p>
            <a:pPr lvl="1" eaLnBrk="1" hangingPunct="1"/>
            <a:r>
              <a:rPr lang="en-US" altLang="zh-CN" sz="2000" dirty="0"/>
              <a:t>Limited by MTU of each data link, so router could fragment a segment</a:t>
            </a:r>
          </a:p>
          <a:p>
            <a:pPr eaLnBrk="1" hangingPunct="1"/>
            <a:r>
              <a:rPr lang="en-US" altLang="zh-CN" sz="2400" dirty="0"/>
              <a:t>Variable sized sliding window</a:t>
            </a:r>
          </a:p>
          <a:p>
            <a:pPr eaLnBrk="1" hangingPunct="1"/>
            <a:r>
              <a:rPr lang="en-US" altLang="zh-CN" sz="2400" dirty="0"/>
              <a:t>Reorder the segment</a:t>
            </a:r>
          </a:p>
          <a:p>
            <a:pPr lvl="1" eaLnBrk="1" hangingPunct="1"/>
            <a:r>
              <a:rPr lang="en-US" altLang="zh-CN" sz="2000" dirty="0"/>
              <a:t>Disordered and duplicated segments received by the receiver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The TCP checksum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50" y="5157788"/>
            <a:ext cx="8748713" cy="792162"/>
          </a:xfrm>
        </p:spPr>
        <p:txBody>
          <a:bodyPr/>
          <a:lstStyle/>
          <a:p>
            <a:pPr marL="609600" indent="-609600" algn="ctr" eaLnBrk="1" hangingPunct="1">
              <a:lnSpc>
                <a:spcPct val="80000"/>
              </a:lnSpc>
              <a:buFontTx/>
              <a:buNone/>
            </a:pPr>
            <a:endParaRPr lang="en-US" altLang="zh-CN" sz="2000"/>
          </a:p>
          <a:p>
            <a:pPr marL="609600" indent="-609600" algn="ctr" eaLnBrk="1" hangingPunct="1">
              <a:lnSpc>
                <a:spcPct val="80000"/>
              </a:lnSpc>
              <a:buFontTx/>
              <a:buNone/>
            </a:pPr>
            <a:r>
              <a:rPr lang="en-US" altLang="zh-CN" sz="2000"/>
              <a:t>The pseudoheader included in the TCP checksum</a:t>
            </a:r>
          </a:p>
        </p:txBody>
      </p:sp>
      <p:pic>
        <p:nvPicPr>
          <p:cNvPr id="54276" name="Picture 4" descr="6-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924175"/>
            <a:ext cx="8139113" cy="247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395288" y="908050"/>
            <a:ext cx="8208962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</a:pPr>
            <a:r>
              <a:rPr lang="en-US" altLang="zh-CN" sz="2400" dirty="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TCP Checksum</a:t>
            </a:r>
          </a:p>
          <a:p>
            <a:pPr marL="742950" lvl="1" indent="-285750" algn="l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It checksums the </a:t>
            </a:r>
            <a:r>
              <a:rPr lang="en-US" altLang="zh-CN" sz="2000" dirty="0">
                <a:solidFill>
                  <a:srgbClr val="CC0000"/>
                </a:solidFill>
                <a:latin typeface="Verdana" pitchFamily="34" charset="0"/>
                <a:ea typeface="黑体" pitchFamily="2" charset="-122"/>
              </a:rPr>
              <a:t>header</a:t>
            </a: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, the </a:t>
            </a:r>
            <a:r>
              <a:rPr lang="en-US" altLang="zh-CN" sz="2000" dirty="0">
                <a:solidFill>
                  <a:srgbClr val="CC0000"/>
                </a:solidFill>
                <a:latin typeface="Verdana" pitchFamily="34" charset="0"/>
                <a:ea typeface="黑体" pitchFamily="2" charset="-122"/>
              </a:rPr>
              <a:t>data</a:t>
            </a: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, and the conceptual </a:t>
            </a:r>
            <a:r>
              <a:rPr lang="en-US" altLang="zh-CN" sz="2000" dirty="0" err="1">
                <a:solidFill>
                  <a:srgbClr val="CC0000"/>
                </a:solidFill>
                <a:latin typeface="Verdana" pitchFamily="34" charset="0"/>
                <a:ea typeface="黑体" pitchFamily="2" charset="-122"/>
              </a:rPr>
              <a:t>pseudoheader</a:t>
            </a: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 </a:t>
            </a:r>
          </a:p>
          <a:p>
            <a:pPr marL="742950" lvl="1" indent="-285750" algn="l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 err="1">
                <a:latin typeface="Verdana" pitchFamily="34" charset="0"/>
                <a:ea typeface="黑体" pitchFamily="2" charset="-122"/>
              </a:rPr>
              <a:t>Pseudoheader</a:t>
            </a: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: helps detect </a:t>
            </a:r>
            <a:r>
              <a:rPr lang="en-US" altLang="zh-CN" sz="2000" dirty="0" err="1">
                <a:latin typeface="Verdana" pitchFamily="34" charset="0"/>
                <a:ea typeface="黑体" pitchFamily="2" charset="-122"/>
              </a:rPr>
              <a:t>misdelivered</a:t>
            </a: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 packets </a:t>
            </a:r>
          </a:p>
          <a:p>
            <a:pPr marL="742950" lvl="1" indent="-285750" algn="l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Checksum is </a:t>
            </a:r>
            <a:r>
              <a:rPr lang="en-US" altLang="zh-CN" sz="2000" dirty="0" err="1">
                <a:latin typeface="Verdana" pitchFamily="34" charset="0"/>
                <a:ea typeface="黑体" pitchFamily="2" charset="-122"/>
              </a:rPr>
              <a:t>mamdatory</a:t>
            </a:r>
            <a:endParaRPr lang="en-US" altLang="zh-CN" sz="2000" dirty="0">
              <a:latin typeface="Verdana" pitchFamily="34" charset="0"/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TCP Options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304800"/>
            <a:ext cx="7993062" cy="6339749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MSS option</a:t>
            </a:r>
          </a:p>
          <a:p>
            <a:pPr lvl="1" eaLnBrk="1" hangingPunct="1"/>
            <a:r>
              <a:rPr lang="en-US" altLang="zh-CN" sz="1800" dirty="0"/>
              <a:t>Allow hosts to specify the maximum TCP payload it is willing to accept</a:t>
            </a:r>
          </a:p>
          <a:p>
            <a:pPr lvl="1" eaLnBrk="1" hangingPunct="1"/>
            <a:r>
              <a:rPr lang="en-US" altLang="zh-CN" sz="1800" dirty="0"/>
              <a:t>During connection setup, each side can announce its maximum and see its partner's</a:t>
            </a:r>
          </a:p>
          <a:p>
            <a:pPr lvl="1" eaLnBrk="1" hangingPunct="1"/>
            <a:r>
              <a:rPr lang="en-US" altLang="zh-CN" sz="1800" dirty="0"/>
              <a:t>If a host does not use this option, it defaults to a 536-byte payload</a:t>
            </a:r>
          </a:p>
          <a:p>
            <a:pPr lvl="1" eaLnBrk="1" hangingPunct="1"/>
            <a:r>
              <a:rPr lang="en-US" altLang="zh-CN" sz="1800" dirty="0"/>
              <a:t>The maximum segment size in the two directions need not be the same</a:t>
            </a:r>
          </a:p>
          <a:p>
            <a:pPr eaLnBrk="1" hangingPunct="1"/>
            <a:r>
              <a:rPr lang="en-US" altLang="zh-CN" sz="2400" dirty="0"/>
              <a:t>Window scale option</a:t>
            </a:r>
          </a:p>
          <a:p>
            <a:pPr lvl="1" eaLnBrk="1" hangingPunct="1"/>
            <a:r>
              <a:rPr lang="en-US" altLang="zh-CN" sz="2000" dirty="0"/>
              <a:t>Allow the sender and receiver to negotiate a </a:t>
            </a:r>
            <a:r>
              <a:rPr lang="en-US" altLang="zh-CN" sz="2000" dirty="0">
                <a:solidFill>
                  <a:srgbClr val="CC0000"/>
                </a:solidFill>
              </a:rPr>
              <a:t>window scale factor</a:t>
            </a:r>
          </a:p>
          <a:p>
            <a:pPr eaLnBrk="1" hangingPunct="1"/>
            <a:r>
              <a:rPr lang="en-US" altLang="zh-CN" sz="2400" dirty="0"/>
              <a:t>Selective repeat instead of go back n protocol</a:t>
            </a:r>
          </a:p>
          <a:p>
            <a:pPr lvl="1" eaLnBrk="1" hangingPunct="1"/>
            <a:r>
              <a:rPr lang="en-US" altLang="zh-CN" sz="2000" dirty="0"/>
              <a:t>NACK: RFC 1106 introduced </a:t>
            </a:r>
            <a:r>
              <a:rPr lang="en-US" altLang="zh-CN" sz="2000" dirty="0">
                <a:solidFill>
                  <a:srgbClr val="FF0000"/>
                </a:solidFill>
              </a:rPr>
              <a:t>NAKs</a:t>
            </a:r>
            <a:r>
              <a:rPr lang="en-US" altLang="zh-CN" sz="2000" dirty="0"/>
              <a:t> to allow the receiver to ask for a specific segment</a:t>
            </a:r>
          </a:p>
          <a:p>
            <a:pPr lvl="1" eaLnBrk="1" hangingPunct="1"/>
            <a:r>
              <a:rPr lang="en-US" altLang="zh-CN" sz="2000" dirty="0"/>
              <a:t>Selective Acknowledgment (SACK)</a:t>
            </a:r>
            <a:endParaRPr lang="en-US" altLang="zh-CN" sz="2400" dirty="0"/>
          </a:p>
          <a:p>
            <a:pPr marL="342900" lvl="1" indent="-342900" eaLnBrk="1" hangingPunct="1">
              <a:buClr>
                <a:srgbClr val="FF6600"/>
              </a:buClr>
              <a:buSzPct val="110000"/>
              <a:buFont typeface="Wingdings" pitchFamily="2" charset="2"/>
              <a:buChar char="n"/>
            </a:pPr>
            <a:r>
              <a:rPr lang="en-US" altLang="zh-CN" dirty="0">
                <a:solidFill>
                  <a:srgbClr val="000099"/>
                </a:solidFill>
              </a:rPr>
              <a:t>Timestamp option</a:t>
            </a:r>
            <a:endParaRPr lang="en-US" altLang="zh-CN" sz="2400" dirty="0"/>
          </a:p>
          <a:p>
            <a:pPr lvl="1" eaLnBrk="1" hangingPunct="1"/>
            <a:r>
              <a:rPr lang="en-US" altLang="zh-CN" sz="2000" dirty="0"/>
              <a:t>The PAWS (Protection Against Wrapped Sequence numbers)</a:t>
            </a:r>
          </a:p>
          <a:p>
            <a:pPr marL="457200" lvl="1" indent="0" eaLnBrk="1" hangingPunct="1">
              <a:buNone/>
            </a:pPr>
            <a:endParaRPr lang="en-US" altLang="zh-CN" sz="2000" dirty="0"/>
          </a:p>
          <a:p>
            <a:pPr marL="457200" lvl="1" indent="0" eaLnBrk="1" hangingPunct="1">
              <a:buNone/>
            </a:pPr>
            <a:endParaRPr lang="en-US" altLang="zh-CN" sz="20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0"/>
            <a:ext cx="7848600" cy="649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041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TCP Connection Establishment</a:t>
            </a:r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323850" y="908050"/>
            <a:ext cx="8496300" cy="468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</a:pPr>
            <a:r>
              <a:rPr lang="en-US" altLang="zh-CN" sz="240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Client</a:t>
            </a:r>
          </a:p>
          <a:p>
            <a:pPr marL="742950" lvl="1" indent="-285750" algn="l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>
                <a:latin typeface="Verdana" pitchFamily="34" charset="0"/>
                <a:ea typeface="黑体" pitchFamily="2" charset="-122"/>
              </a:rPr>
              <a:t>Executes a CONNECT primitive, specifying the IP address and port, sends a TCP segment with the </a:t>
            </a:r>
            <a:r>
              <a:rPr lang="en-US" altLang="zh-CN" sz="2000">
                <a:solidFill>
                  <a:srgbClr val="CC0000"/>
                </a:solidFill>
                <a:latin typeface="Verdana" pitchFamily="34" charset="0"/>
                <a:ea typeface="黑体" pitchFamily="2" charset="-122"/>
              </a:rPr>
              <a:t>SYN bit on</a:t>
            </a:r>
            <a:r>
              <a:rPr lang="en-US" altLang="zh-CN" sz="2000">
                <a:latin typeface="Verdana" pitchFamily="34" charset="0"/>
                <a:ea typeface="黑体" pitchFamily="2" charset="-122"/>
              </a:rPr>
              <a:t> and </a:t>
            </a:r>
            <a:r>
              <a:rPr lang="en-US" altLang="zh-CN" sz="2000">
                <a:solidFill>
                  <a:srgbClr val="CC0000"/>
                </a:solidFill>
                <a:latin typeface="Verdana" pitchFamily="34" charset="0"/>
                <a:ea typeface="黑体" pitchFamily="2" charset="-122"/>
              </a:rPr>
              <a:t>ACK bit off</a:t>
            </a:r>
            <a:r>
              <a:rPr lang="en-US" altLang="zh-CN" sz="2000">
                <a:latin typeface="Verdana" pitchFamily="34" charset="0"/>
                <a:ea typeface="黑体" pitchFamily="2" charset="-122"/>
              </a:rPr>
              <a:t> and waits for a response</a:t>
            </a:r>
          </a:p>
          <a:p>
            <a:pPr marL="342900" indent="-342900" algn="l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</a:pPr>
            <a:r>
              <a:rPr lang="en-US" altLang="zh-CN" sz="240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Server</a:t>
            </a:r>
          </a:p>
          <a:p>
            <a:pPr marL="742950" lvl="1" indent="-285750" algn="l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>
                <a:latin typeface="Verdana" pitchFamily="34" charset="0"/>
                <a:ea typeface="黑体" pitchFamily="2" charset="-122"/>
              </a:rPr>
              <a:t>When client’s SYN segment arrives, checks to see if there is a process that has done a LISTEN on the port </a:t>
            </a:r>
          </a:p>
          <a:p>
            <a:pPr marL="1143000" lvl="2" indent="-228600" algn="l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lang="en-US" altLang="zh-CN" sz="2000">
                <a:latin typeface="Verdana" pitchFamily="34" charset="0"/>
                <a:ea typeface="楷体_GB2312" pitchFamily="49" charset="-122"/>
              </a:rPr>
              <a:t>If not, it sends a reply with the </a:t>
            </a:r>
            <a:r>
              <a:rPr lang="en-US" altLang="zh-CN" sz="2000" b="1">
                <a:solidFill>
                  <a:srgbClr val="CC0000"/>
                </a:solidFill>
                <a:latin typeface="Verdana" pitchFamily="34" charset="0"/>
                <a:ea typeface="楷体_GB2312" pitchFamily="49" charset="-122"/>
              </a:rPr>
              <a:t>RST</a:t>
            </a:r>
            <a:r>
              <a:rPr lang="en-US" altLang="zh-CN" sz="2000">
                <a:solidFill>
                  <a:srgbClr val="CC0000"/>
                </a:solidFill>
                <a:latin typeface="Verdana" pitchFamily="34" charset="0"/>
                <a:ea typeface="楷体_GB2312" pitchFamily="49" charset="-122"/>
              </a:rPr>
              <a:t> bit on</a:t>
            </a:r>
            <a:r>
              <a:rPr lang="en-US" altLang="zh-CN" sz="2000">
                <a:latin typeface="Verdana" pitchFamily="34" charset="0"/>
                <a:ea typeface="楷体_GB2312" pitchFamily="49" charset="-122"/>
              </a:rPr>
              <a:t> to reject the connection</a:t>
            </a:r>
          </a:p>
          <a:p>
            <a:pPr marL="1143000" lvl="2" indent="-228600" algn="l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lang="en-US" altLang="zh-CN" sz="2000">
                <a:latin typeface="Verdana" pitchFamily="34" charset="0"/>
                <a:ea typeface="楷体_GB2312" pitchFamily="49" charset="-122"/>
              </a:rPr>
              <a:t>If some process is listening to the port, that process is given the incoming TCP segment, ......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TCP Connection Establishment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5300663"/>
            <a:ext cx="8496300" cy="10080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lang="en-US" altLang="zh-CN" sz="2000" dirty="0">
                <a:solidFill>
                  <a:schemeClr val="accent2"/>
                </a:solidFill>
                <a:latin typeface="Times New Roman" pitchFamily="18" charset="0"/>
              </a:rPr>
              <a:t>(a)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</a:rPr>
              <a:t> TCP connection establishment in the normal case.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lang="en-US" altLang="zh-CN" sz="2000" dirty="0">
                <a:solidFill>
                  <a:schemeClr val="accent2"/>
                </a:solidFill>
                <a:latin typeface="Times New Roman" pitchFamily="18" charset="0"/>
              </a:rPr>
              <a:t>(b)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</a:rPr>
              <a:t> Simultaneous connection establishment on both sides.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FontTx/>
              <a:buNone/>
            </a:pPr>
            <a:endParaRPr lang="en-US" altLang="zh-CN" sz="20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57348" name="Picture 4" descr="6-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46150"/>
            <a:ext cx="8280400" cy="428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Initial Sequence Number</a:t>
            </a:r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533400" y="908050"/>
            <a:ext cx="84582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</a:pPr>
            <a:r>
              <a:rPr lang="en-US" altLang="zh-CN" sz="2400" dirty="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Initial sequence number </a:t>
            </a:r>
          </a:p>
          <a:p>
            <a:pPr marL="742950" lvl="1" indent="-285750" algn="l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A clock-based scheme is used, with a clock tick every 4 µsec</a:t>
            </a:r>
            <a:r>
              <a:rPr lang="en-US" altLang="zh-CN" sz="2400" dirty="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 </a:t>
            </a:r>
          </a:p>
          <a:p>
            <a:pPr marL="342900" indent="-342900" algn="l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</a:pPr>
            <a:r>
              <a:rPr lang="en-US" altLang="zh-CN" sz="2400" dirty="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When a host crashes</a:t>
            </a:r>
          </a:p>
          <a:p>
            <a:pPr marL="742950" lvl="1" indent="-285750" algn="l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It may not reboot for the </a:t>
            </a:r>
            <a:r>
              <a:rPr lang="en-US" altLang="zh-CN" sz="2000" dirty="0">
                <a:solidFill>
                  <a:srgbClr val="C00000"/>
                </a:solidFill>
                <a:latin typeface="Verdana" pitchFamily="34" charset="0"/>
                <a:ea typeface="黑体" pitchFamily="2" charset="-122"/>
              </a:rPr>
              <a:t>maximum packet lifetime </a:t>
            </a: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to make sure that no packets from previous connections are still roaming around the Internet somewhere</a:t>
            </a:r>
            <a:r>
              <a:rPr lang="en-US" altLang="zh-CN" sz="2400" dirty="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TCP Connection Release</a:t>
            </a:r>
          </a:p>
        </p:txBody>
      </p:sp>
      <p:sp>
        <p:nvSpPr>
          <p:cNvPr id="59395" name="Line 3"/>
          <p:cNvSpPr>
            <a:spLocks noChangeShapeType="1"/>
          </p:cNvSpPr>
          <p:nvPr/>
        </p:nvSpPr>
        <p:spPr bwMode="auto">
          <a:xfrm flipH="1">
            <a:off x="2124075" y="1268413"/>
            <a:ext cx="9525" cy="35290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6" name="Line 4"/>
          <p:cNvSpPr>
            <a:spLocks noChangeShapeType="1"/>
          </p:cNvSpPr>
          <p:nvPr/>
        </p:nvSpPr>
        <p:spPr bwMode="auto">
          <a:xfrm flipH="1">
            <a:off x="5943600" y="1293813"/>
            <a:ext cx="0" cy="350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7" name="Text Box 5"/>
          <p:cNvSpPr txBox="1">
            <a:spLocks noChangeArrowheads="1"/>
          </p:cNvSpPr>
          <p:nvPr/>
        </p:nvSpPr>
        <p:spPr bwMode="auto">
          <a:xfrm>
            <a:off x="1752600" y="912813"/>
            <a:ext cx="914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FFCC00"/>
                </a:solidFill>
                <a:prstDash val="sysDot"/>
                <a:miter lim="800000"/>
                <a:headEnd type="none" w="med" len="lg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defTabSz="7620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defTabSz="7620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defTabSz="7620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defTabSz="7620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sz="1800"/>
              <a:t>Host 1</a:t>
            </a:r>
          </a:p>
        </p:txBody>
      </p: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5486400" y="836613"/>
            <a:ext cx="787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FFCC00"/>
                </a:solidFill>
                <a:prstDash val="sysDot"/>
                <a:miter lim="800000"/>
                <a:headEnd type="none" w="med" len="lg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762000" eaLnBrk="0" hangingPunct="0"/>
            <a:r>
              <a:rPr lang="en-US" altLang="zh-CN" sz="1800">
                <a:latin typeface="Times New Roman" pitchFamily="18" charset="0"/>
              </a:rPr>
              <a:t>Host 2</a:t>
            </a:r>
          </a:p>
        </p:txBody>
      </p:sp>
      <p:sp>
        <p:nvSpPr>
          <p:cNvPr id="59399" name="Line 7"/>
          <p:cNvSpPr>
            <a:spLocks noChangeShapeType="1"/>
          </p:cNvSpPr>
          <p:nvPr/>
        </p:nvSpPr>
        <p:spPr bwMode="auto">
          <a:xfrm>
            <a:off x="2133600" y="1674813"/>
            <a:ext cx="3806825" cy="241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med" len="lg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0" name="Rectangle 8"/>
          <p:cNvSpPr>
            <a:spLocks noChangeArrowheads="1"/>
          </p:cNvSpPr>
          <p:nvPr/>
        </p:nvSpPr>
        <p:spPr bwMode="auto">
          <a:xfrm rot="266189">
            <a:off x="2514600" y="1406525"/>
            <a:ext cx="159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00"/>
                </a:solidFill>
                <a:miter lim="800000"/>
                <a:headEnd type="none" w="med" len="lg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762000" eaLnBrk="0" hangingPunct="0">
              <a:spcBef>
                <a:spcPct val="50000"/>
              </a:spcBef>
            </a:pPr>
            <a:r>
              <a:rPr lang="en-US" altLang="zh-CN" sz="1800"/>
              <a:t>FIN=1, Seq=x</a:t>
            </a:r>
          </a:p>
        </p:txBody>
      </p:sp>
      <p:sp>
        <p:nvSpPr>
          <p:cNvPr id="59401" name="Rectangle 9"/>
          <p:cNvSpPr>
            <a:spLocks noChangeArrowheads="1"/>
          </p:cNvSpPr>
          <p:nvPr/>
        </p:nvSpPr>
        <p:spPr bwMode="auto">
          <a:xfrm rot="-504534">
            <a:off x="2590800" y="2054225"/>
            <a:ext cx="1752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00"/>
                </a:solidFill>
                <a:miter lim="800000"/>
                <a:headEnd type="none" w="med" len="lg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defTabSz="762000" eaLnBrk="0" hangingPunct="0">
              <a:spcBef>
                <a:spcPct val="50000"/>
              </a:spcBef>
            </a:pPr>
            <a:r>
              <a:rPr lang="en-US" altLang="zh-CN" sz="1800"/>
              <a:t>Ack= x+1</a:t>
            </a:r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 flipH="1">
            <a:off x="2124075" y="2060575"/>
            <a:ext cx="3816350" cy="6064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med" len="lg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3" name="Line 11"/>
          <p:cNvSpPr>
            <a:spLocks noChangeShapeType="1"/>
          </p:cNvSpPr>
          <p:nvPr/>
        </p:nvSpPr>
        <p:spPr bwMode="auto">
          <a:xfrm>
            <a:off x="1828800" y="1598613"/>
            <a:ext cx="304800" cy="0"/>
          </a:xfrm>
          <a:prstGeom prst="line">
            <a:avLst/>
          </a:prstGeom>
          <a:noFill/>
          <a:ln w="25400">
            <a:solidFill>
              <a:srgbClr val="FF00FF"/>
            </a:solidFill>
            <a:round/>
            <a:headEnd type="none" w="med" len="lg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4" name="Text Box 12"/>
          <p:cNvSpPr txBox="1">
            <a:spLocks noChangeArrowheads="1"/>
          </p:cNvSpPr>
          <p:nvPr/>
        </p:nvSpPr>
        <p:spPr bwMode="auto">
          <a:xfrm>
            <a:off x="609600" y="1217613"/>
            <a:ext cx="14478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00"/>
                </a:solidFill>
                <a:miter lim="800000"/>
                <a:headEnd type="none" w="med" len="lg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defTabSz="7620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defTabSz="7620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defTabSz="7620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defTabSz="7620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sz="1800"/>
              <a:t>Application request releasing connection</a:t>
            </a:r>
          </a:p>
        </p:txBody>
      </p:sp>
      <p:sp>
        <p:nvSpPr>
          <p:cNvPr id="59405" name="Rectangle 13"/>
          <p:cNvSpPr>
            <a:spLocks noChangeArrowheads="1"/>
          </p:cNvSpPr>
          <p:nvPr/>
        </p:nvSpPr>
        <p:spPr bwMode="auto">
          <a:xfrm>
            <a:off x="6248400" y="1827213"/>
            <a:ext cx="2211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00"/>
                </a:solidFill>
                <a:miter lim="800000"/>
                <a:headEnd type="none" w="med" len="lg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defTabSz="762000" eaLnBrk="0" hangingPunct="0"/>
            <a:r>
              <a:rPr lang="en-US" altLang="zh-CN" sz="1800"/>
              <a:t>Notify application</a:t>
            </a:r>
          </a:p>
        </p:txBody>
      </p:sp>
      <p:sp>
        <p:nvSpPr>
          <p:cNvPr id="59406" name="Line 14"/>
          <p:cNvSpPr>
            <a:spLocks noChangeShapeType="1"/>
          </p:cNvSpPr>
          <p:nvPr/>
        </p:nvSpPr>
        <p:spPr bwMode="auto">
          <a:xfrm>
            <a:off x="6019800" y="1979613"/>
            <a:ext cx="228600" cy="0"/>
          </a:xfrm>
          <a:prstGeom prst="line">
            <a:avLst/>
          </a:prstGeom>
          <a:noFill/>
          <a:ln w="25400">
            <a:solidFill>
              <a:srgbClr val="FF00FF"/>
            </a:solidFill>
            <a:round/>
            <a:headEnd type="none" w="med" len="lg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7" name="Line 15"/>
          <p:cNvSpPr>
            <a:spLocks noChangeShapeType="1"/>
          </p:cNvSpPr>
          <p:nvPr/>
        </p:nvSpPr>
        <p:spPr bwMode="auto">
          <a:xfrm flipH="1">
            <a:off x="2124075" y="2970213"/>
            <a:ext cx="3819525" cy="6746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med" len="lg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8" name="Text Box 16"/>
          <p:cNvSpPr txBox="1">
            <a:spLocks noChangeArrowheads="1"/>
          </p:cNvSpPr>
          <p:nvPr/>
        </p:nvSpPr>
        <p:spPr bwMode="auto">
          <a:xfrm>
            <a:off x="6248400" y="2817813"/>
            <a:ext cx="2895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00"/>
                </a:solidFill>
                <a:miter lim="800000"/>
                <a:headEnd type="none" w="med" len="lg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defTabSz="7620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defTabSz="7620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defTabSz="7620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defTabSz="762000" eaLnBrk="0" hangingPunct="0"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sz="1800"/>
              <a:t>Application request releasing connection</a:t>
            </a:r>
          </a:p>
        </p:txBody>
      </p:sp>
      <p:sp>
        <p:nvSpPr>
          <p:cNvPr id="59409" name="Line 17"/>
          <p:cNvSpPr>
            <a:spLocks noChangeShapeType="1"/>
          </p:cNvSpPr>
          <p:nvPr/>
        </p:nvSpPr>
        <p:spPr bwMode="auto">
          <a:xfrm flipH="1">
            <a:off x="6019800" y="2970213"/>
            <a:ext cx="228600" cy="0"/>
          </a:xfrm>
          <a:prstGeom prst="line">
            <a:avLst/>
          </a:prstGeom>
          <a:noFill/>
          <a:ln w="25400">
            <a:solidFill>
              <a:srgbClr val="FF00FF"/>
            </a:solidFill>
            <a:round/>
            <a:headEnd type="none" w="med" len="lg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10" name="Line 18"/>
          <p:cNvSpPr>
            <a:spLocks noChangeShapeType="1"/>
          </p:cNvSpPr>
          <p:nvPr/>
        </p:nvSpPr>
        <p:spPr bwMode="auto">
          <a:xfrm>
            <a:off x="2124075" y="3789363"/>
            <a:ext cx="3802063" cy="4524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med" len="lg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11" name="Line 19"/>
          <p:cNvSpPr>
            <a:spLocks noChangeShapeType="1"/>
          </p:cNvSpPr>
          <p:nvPr/>
        </p:nvSpPr>
        <p:spPr bwMode="auto">
          <a:xfrm flipH="1">
            <a:off x="1828800" y="3732213"/>
            <a:ext cx="228600" cy="0"/>
          </a:xfrm>
          <a:prstGeom prst="line">
            <a:avLst/>
          </a:prstGeom>
          <a:noFill/>
          <a:ln w="25400">
            <a:solidFill>
              <a:srgbClr val="FF00FF"/>
            </a:solidFill>
            <a:round/>
            <a:headEnd type="none" w="med" len="lg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12" name="Rectangle 20"/>
          <p:cNvSpPr>
            <a:spLocks noChangeArrowheads="1"/>
          </p:cNvSpPr>
          <p:nvPr/>
        </p:nvSpPr>
        <p:spPr bwMode="auto">
          <a:xfrm>
            <a:off x="468313" y="3573463"/>
            <a:ext cx="1447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00"/>
                </a:solidFill>
                <a:miter lim="800000"/>
                <a:headEnd type="none" w="med" len="lg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defTabSz="762000" eaLnBrk="0" hangingPunct="0">
              <a:spcBef>
                <a:spcPct val="50000"/>
              </a:spcBef>
            </a:pPr>
            <a:r>
              <a:rPr lang="en-US" altLang="zh-CN" sz="1800"/>
              <a:t>Notify application</a:t>
            </a:r>
          </a:p>
        </p:txBody>
      </p:sp>
      <p:sp>
        <p:nvSpPr>
          <p:cNvPr id="59413" name="Rectangle 21"/>
          <p:cNvSpPr>
            <a:spLocks noChangeArrowheads="1"/>
          </p:cNvSpPr>
          <p:nvPr/>
        </p:nvSpPr>
        <p:spPr bwMode="auto">
          <a:xfrm rot="-620921">
            <a:off x="2743200" y="3062288"/>
            <a:ext cx="165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00"/>
                </a:solidFill>
                <a:miter lim="800000"/>
                <a:headEnd type="none" w="med" len="lg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762000" eaLnBrk="0" hangingPunct="0">
              <a:spcBef>
                <a:spcPct val="50000"/>
              </a:spcBef>
            </a:pPr>
            <a:r>
              <a:rPr lang="en-US" altLang="zh-CN" sz="1800"/>
              <a:t>FIN=1, Seq= y</a:t>
            </a:r>
          </a:p>
        </p:txBody>
      </p:sp>
      <p:sp>
        <p:nvSpPr>
          <p:cNvPr id="59414" name="Rectangle 22"/>
          <p:cNvSpPr>
            <a:spLocks noChangeArrowheads="1"/>
          </p:cNvSpPr>
          <p:nvPr/>
        </p:nvSpPr>
        <p:spPr bwMode="auto">
          <a:xfrm rot="445885">
            <a:off x="3048000" y="3573463"/>
            <a:ext cx="1136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00"/>
                </a:solidFill>
                <a:miter lim="800000"/>
                <a:headEnd type="none" w="med" len="lg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762000" eaLnBrk="0" hangingPunct="0">
              <a:spcBef>
                <a:spcPct val="50000"/>
              </a:spcBef>
            </a:pPr>
            <a:r>
              <a:rPr lang="en-US" altLang="zh-CN" sz="1800"/>
              <a:t>Ack= y+1</a:t>
            </a:r>
          </a:p>
        </p:txBody>
      </p:sp>
      <p:sp>
        <p:nvSpPr>
          <p:cNvPr id="59415" name="Rectangle 23"/>
          <p:cNvSpPr>
            <a:spLocks noChangeArrowheads="1"/>
          </p:cNvSpPr>
          <p:nvPr/>
        </p:nvSpPr>
        <p:spPr bwMode="auto">
          <a:xfrm>
            <a:off x="6480175" y="4005263"/>
            <a:ext cx="26638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00"/>
                </a:solidFill>
                <a:miter lim="800000"/>
                <a:headEnd type="none" w="med" len="lg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defTabSz="762000" eaLnBrk="0" hangingPunct="0">
              <a:spcBef>
                <a:spcPct val="50000"/>
              </a:spcBef>
            </a:pPr>
            <a:r>
              <a:rPr lang="en-US" altLang="zh-CN" sz="1800"/>
              <a:t>Release the whole  connection</a:t>
            </a:r>
          </a:p>
        </p:txBody>
      </p:sp>
      <p:sp>
        <p:nvSpPr>
          <p:cNvPr id="59416" name="Line 24"/>
          <p:cNvSpPr>
            <a:spLocks noChangeShapeType="1"/>
          </p:cNvSpPr>
          <p:nvPr/>
        </p:nvSpPr>
        <p:spPr bwMode="auto">
          <a:xfrm>
            <a:off x="6096000" y="4265613"/>
            <a:ext cx="228600" cy="0"/>
          </a:xfrm>
          <a:prstGeom prst="line">
            <a:avLst/>
          </a:prstGeom>
          <a:noFill/>
          <a:ln w="25400">
            <a:solidFill>
              <a:srgbClr val="FF00FF"/>
            </a:solidFill>
            <a:round/>
            <a:headEnd type="none" w="med" len="lg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17" name="Rectangle 25"/>
          <p:cNvSpPr>
            <a:spLocks noChangeArrowheads="1"/>
          </p:cNvSpPr>
          <p:nvPr/>
        </p:nvSpPr>
        <p:spPr bwMode="auto">
          <a:xfrm>
            <a:off x="323850" y="4797425"/>
            <a:ext cx="8362950" cy="17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6600"/>
              </a:buClr>
              <a:buSzPct val="110000"/>
              <a:buFont typeface="Wingdings" pitchFamily="2" charset="2"/>
              <a:buChar char="n"/>
            </a:pPr>
            <a:r>
              <a:rPr lang="en-US" altLang="zh-CN" sz="2000" dirty="0">
                <a:solidFill>
                  <a:srgbClr val="000099"/>
                </a:solidFill>
                <a:latin typeface="Verdana" pitchFamily="34" charset="0"/>
                <a:ea typeface="黑体" pitchFamily="2" charset="-122"/>
              </a:rPr>
              <a:t>Use timer to avoid the two-army problem</a:t>
            </a:r>
          </a:p>
          <a:p>
            <a:pPr marL="742950" lvl="1" indent="-285750" algn="l">
              <a:spcBef>
                <a:spcPct val="20000"/>
              </a:spcBef>
              <a:buClr>
                <a:srgbClr val="006600"/>
              </a:buClr>
              <a:buFont typeface="Wingdings" pitchFamily="2" charset="2"/>
              <a:buChar char="u"/>
            </a:pPr>
            <a:r>
              <a:rPr lang="en-US" altLang="zh-CN" sz="1800" dirty="0">
                <a:latin typeface="Verdana" pitchFamily="34" charset="0"/>
                <a:ea typeface="黑体" pitchFamily="2" charset="-122"/>
              </a:rPr>
              <a:t>If a response to a FIN is not forthcoming within </a:t>
            </a:r>
            <a:r>
              <a:rPr lang="en-US" altLang="zh-CN" sz="1800" dirty="0">
                <a:solidFill>
                  <a:srgbClr val="CC0000"/>
                </a:solidFill>
                <a:latin typeface="Verdana" pitchFamily="34" charset="0"/>
                <a:ea typeface="黑体" pitchFamily="2" charset="-122"/>
              </a:rPr>
              <a:t>two maximum packet lifetimes</a:t>
            </a:r>
            <a:r>
              <a:rPr lang="en-US" altLang="zh-CN" sz="1800" dirty="0">
                <a:latin typeface="Verdana" pitchFamily="34" charset="0"/>
                <a:ea typeface="黑体" pitchFamily="2" charset="-122"/>
              </a:rPr>
              <a:t>, the sender of the FIN releases the connection</a:t>
            </a:r>
            <a:r>
              <a:rPr lang="en-US" altLang="zh-CN" sz="2000" dirty="0">
                <a:latin typeface="Verdana" pitchFamily="34" charset="0"/>
                <a:ea typeface="黑体" pitchFamily="2" charset="-122"/>
              </a:rPr>
              <a:t>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61925"/>
            <a:ext cx="8686800" cy="660400"/>
          </a:xfrm>
        </p:spPr>
        <p:txBody>
          <a:bodyPr/>
          <a:lstStyle/>
          <a:p>
            <a:pPr eaLnBrk="1" hangingPunct="1"/>
            <a:r>
              <a:rPr lang="en-US" altLang="zh-CN"/>
              <a:t>TCP Connection Management Modeling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5732463"/>
            <a:ext cx="8893175" cy="9366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itchFamily="18" charset="0"/>
              </a:rPr>
              <a:t>States used in the TCP connection management finite state machine</a:t>
            </a:r>
          </a:p>
        </p:txBody>
      </p:sp>
      <p:pic>
        <p:nvPicPr>
          <p:cNvPr id="60420" name="Picture 4" descr="6-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815975"/>
            <a:ext cx="8064500" cy="496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61924"/>
            <a:ext cx="8534400" cy="904875"/>
          </a:xfrm>
        </p:spPr>
        <p:txBody>
          <a:bodyPr/>
          <a:lstStyle/>
          <a:p>
            <a:pPr eaLnBrk="1" hangingPunct="1"/>
            <a:r>
              <a:rPr lang="en-US" altLang="zh-CN" dirty="0"/>
              <a:t>Nesting of segment, packet, and frame</a:t>
            </a:r>
            <a:br>
              <a:rPr lang="en-US" altLang="zh-CN" dirty="0"/>
            </a:br>
            <a:endParaRPr lang="en-US" altLang="zh-CN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66800"/>
            <a:ext cx="7543800" cy="2550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4267200"/>
            <a:ext cx="7789862" cy="125095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sz="2000" dirty="0"/>
              <a:t>TPDU</a:t>
            </a:r>
            <a:r>
              <a:rPr lang="zh-CN" altLang="en-US" sz="2000" dirty="0"/>
              <a:t>（</a:t>
            </a:r>
            <a:r>
              <a:rPr lang="en-US" altLang="zh-CN" sz="2000" dirty="0"/>
              <a:t>Transport Protocol Data Units </a:t>
            </a:r>
            <a:r>
              <a:rPr lang="zh-CN" altLang="en-US" sz="2000" dirty="0"/>
              <a:t>）</a:t>
            </a:r>
            <a:r>
              <a:rPr lang="en-US" altLang="zh-CN" sz="2000" dirty="0"/>
              <a:t>= Segment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000" dirty="0"/>
          </a:p>
          <a:p>
            <a:pPr eaLnBrk="1" hangingPunct="1">
              <a:lnSpc>
                <a:spcPct val="90000"/>
              </a:lnSpc>
            </a:pPr>
            <a:endParaRPr lang="en-US" altLang="zh-CN" sz="20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" y="6092825"/>
            <a:ext cx="3240088" cy="765175"/>
          </a:xfrm>
        </p:spPr>
        <p:txBody>
          <a:bodyPr/>
          <a:lstStyle/>
          <a:p>
            <a:pPr eaLnBrk="1" hangingPunct="1"/>
            <a:r>
              <a:rPr lang="en-US" altLang="zh-CN" sz="1900"/>
              <a:t>TCP Finite State Machine</a:t>
            </a:r>
          </a:p>
        </p:txBody>
      </p:sp>
      <p:graphicFrame>
        <p:nvGraphicFramePr>
          <p:cNvPr id="66563" name="Object 3"/>
          <p:cNvGraphicFramePr>
            <a:graphicFrameLocks noChangeAspect="1"/>
          </p:cNvGraphicFramePr>
          <p:nvPr/>
        </p:nvGraphicFramePr>
        <p:xfrm>
          <a:off x="1042988" y="115888"/>
          <a:ext cx="6769100" cy="632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0" name="Visio" r:id="rId3" imgW="6332982" imgH="5867019" progId="Visio.Drawing.11">
                  <p:embed/>
                </p:oleObj>
              </mc:Choice>
              <mc:Fallback>
                <p:oleObj name="Visio" r:id="rId3" imgW="6332982" imgH="5867019" progId="Visio.Drawing.11">
                  <p:embed/>
                  <p:pic>
                    <p:nvPicPr>
                      <p:cNvPr id="0" name="Picture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15888"/>
                        <a:ext cx="6769100" cy="6323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544513" y="161925"/>
            <a:ext cx="8018462" cy="660400"/>
          </a:xfrm>
        </p:spPr>
        <p:txBody>
          <a:bodyPr/>
          <a:lstStyle/>
          <a:p>
            <a:pPr eaLnBrk="1" hangingPunct="1"/>
            <a:r>
              <a:rPr lang="en-US" altLang="zh-CN"/>
              <a:t>TCP Finite State Machine</a:t>
            </a:r>
          </a:p>
        </p:txBody>
      </p:sp>
      <p:graphicFrame>
        <p:nvGraphicFramePr>
          <p:cNvPr id="67587" name="Object 3"/>
          <p:cNvGraphicFramePr>
            <a:graphicFrameLocks noChangeAspect="1"/>
          </p:cNvGraphicFramePr>
          <p:nvPr/>
        </p:nvGraphicFramePr>
        <p:xfrm>
          <a:off x="71438" y="815975"/>
          <a:ext cx="8964612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84" name="Visio" r:id="rId3" imgW="12688824" imgH="6538722" progId="Visio.Drawing.11">
                  <p:embed/>
                </p:oleObj>
              </mc:Choice>
              <mc:Fallback>
                <p:oleObj name="Visio" r:id="rId3" imgW="12688824" imgH="6538722" progId="Visio.Drawing.11">
                  <p:embed/>
                  <p:pic>
                    <p:nvPicPr>
                      <p:cNvPr id="0" name="Picture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815975"/>
                        <a:ext cx="8964612" cy="462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 dirty="0"/>
              <a:t>TCP Connection Establishment </a:t>
            </a:r>
          </a:p>
        </p:txBody>
      </p:sp>
      <p:graphicFrame>
        <p:nvGraphicFramePr>
          <p:cNvPr id="61443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1279525" y="941388"/>
          <a:ext cx="5656263" cy="412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0" name="Visio" r:id="rId3" imgW="4919091" imgH="3311271" progId="Visio.Drawing.11">
                  <p:embed/>
                </p:oleObj>
              </mc:Choice>
              <mc:Fallback>
                <p:oleObj name="Visio" r:id="rId3" imgW="4919091" imgH="3311271" progId="Visio.Drawing.11">
                  <p:embed/>
                  <p:pic>
                    <p:nvPicPr>
                      <p:cNvPr id="0" name="Picture 9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9525" y="941388"/>
                        <a:ext cx="5656263" cy="412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TCP Connection Release (1)</a:t>
            </a:r>
          </a:p>
        </p:txBody>
      </p:sp>
      <p:graphicFrame>
        <p:nvGraphicFramePr>
          <p:cNvPr id="63491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1871663" y="792163"/>
          <a:ext cx="4995862" cy="521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88" name="VISIO" r:id="rId3" imgW="4919040" imgH="4739040" progId="Visio.Drawing.11">
                  <p:embed/>
                </p:oleObj>
              </mc:Choice>
              <mc:Fallback>
                <p:oleObj name="VISIO" r:id="rId3" imgW="4919040" imgH="4739040" progId="Visio.Drawing.11">
                  <p:embed/>
                  <p:pic>
                    <p:nvPicPr>
                      <p:cNvPr id="0" name="Picture 9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3" y="792163"/>
                        <a:ext cx="4995862" cy="5218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mpd="thickThin">
                            <a:solidFill>
                              <a:srgbClr val="C0C0C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TCP Connection Release(2)</a:t>
            </a:r>
          </a:p>
        </p:txBody>
      </p:sp>
      <p:graphicFrame>
        <p:nvGraphicFramePr>
          <p:cNvPr id="64515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1763713" y="836613"/>
          <a:ext cx="5726112" cy="481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2" name="VISIO" r:id="rId3" imgW="4919040" imgH="4141440" progId="Visio.Drawing.11">
                  <p:embed/>
                </p:oleObj>
              </mc:Choice>
              <mc:Fallback>
                <p:oleObj name="VISIO" r:id="rId3" imgW="4919040" imgH="4141440" progId="Visio.Drawing.11">
                  <p:embed/>
                  <p:pic>
                    <p:nvPicPr>
                      <p:cNvPr id="0" name="Picture 9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836613"/>
                        <a:ext cx="5726112" cy="481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mpd="thickThin">
                            <a:solidFill>
                              <a:srgbClr val="C0C0C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TCP Connection Release (3)</a:t>
            </a:r>
          </a:p>
        </p:txBody>
      </p:sp>
      <p:graphicFrame>
        <p:nvGraphicFramePr>
          <p:cNvPr id="65539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1835150" y="765175"/>
          <a:ext cx="5245100" cy="521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36" name="VISIO" r:id="rId3" imgW="4919040" imgH="4892040" progId="Visio.Drawing.11">
                  <p:embed/>
                </p:oleObj>
              </mc:Choice>
              <mc:Fallback>
                <p:oleObj name="VISIO" r:id="rId3" imgW="4919040" imgH="4892040" progId="Visio.Drawing.11">
                  <p:embed/>
                  <p:pic>
                    <p:nvPicPr>
                      <p:cNvPr id="0" name="Picture 9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765175"/>
                        <a:ext cx="5245100" cy="521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mpd="thickThin">
                            <a:solidFill>
                              <a:srgbClr val="C0C0C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Window management in TCP</a:t>
            </a:r>
          </a:p>
        </p:txBody>
      </p:sp>
      <p:pic>
        <p:nvPicPr>
          <p:cNvPr id="68611" name="Picture 3" descr="6-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808038"/>
            <a:ext cx="6657975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Window management in TCP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792163"/>
            <a:ext cx="7993062" cy="5654675"/>
          </a:xfrm>
          <a:noFill/>
        </p:spPr>
        <p:txBody>
          <a:bodyPr/>
          <a:lstStyle/>
          <a:p>
            <a:pPr eaLnBrk="1" hangingPunct="1"/>
            <a:r>
              <a:rPr lang="en-US" altLang="zh-CN" sz="2400"/>
              <a:t>When the window is 0</a:t>
            </a:r>
          </a:p>
          <a:p>
            <a:pPr lvl="1" eaLnBrk="1" hangingPunct="1"/>
            <a:r>
              <a:rPr lang="en-US" altLang="zh-CN" sz="2000"/>
              <a:t>Sender </a:t>
            </a:r>
            <a:r>
              <a:rPr lang="en-US" altLang="zh-CN" sz="2000" b="1">
                <a:solidFill>
                  <a:srgbClr val="993300"/>
                </a:solidFill>
              </a:rPr>
              <a:t>may not</a:t>
            </a:r>
            <a:r>
              <a:rPr lang="en-US" altLang="zh-CN" sz="2000"/>
              <a:t> normally send segments</a:t>
            </a:r>
          </a:p>
          <a:p>
            <a:pPr lvl="1" eaLnBrk="1" hangingPunct="1"/>
            <a:r>
              <a:rPr lang="en-US" altLang="zh-CN" sz="2000"/>
              <a:t>Urgent data </a:t>
            </a:r>
            <a:r>
              <a:rPr lang="en-US" altLang="zh-CN" sz="2000" b="1">
                <a:solidFill>
                  <a:srgbClr val="993300"/>
                </a:solidFill>
              </a:rPr>
              <a:t>may</a:t>
            </a:r>
            <a:r>
              <a:rPr lang="en-US" altLang="zh-CN" sz="2000">
                <a:solidFill>
                  <a:srgbClr val="993300"/>
                </a:solidFill>
              </a:rPr>
              <a:t> </a:t>
            </a:r>
            <a:r>
              <a:rPr lang="en-US" altLang="zh-CN" sz="2000"/>
              <a:t>be sent</a:t>
            </a:r>
          </a:p>
          <a:p>
            <a:pPr lvl="1" eaLnBrk="1" hangingPunct="1"/>
            <a:r>
              <a:rPr lang="en-US" altLang="zh-CN" sz="2000"/>
              <a:t>Sender may </a:t>
            </a:r>
            <a:r>
              <a:rPr lang="en-US" altLang="zh-CN" sz="2000">
                <a:solidFill>
                  <a:srgbClr val="993300"/>
                </a:solidFill>
              </a:rPr>
              <a:t>re-send a 1-byte segment</a:t>
            </a:r>
            <a:r>
              <a:rPr lang="en-US" altLang="zh-CN" sz="2000"/>
              <a:t> to </a:t>
            </a:r>
            <a:r>
              <a:rPr lang="en-US" altLang="zh-CN" sz="2000" b="1">
                <a:solidFill>
                  <a:srgbClr val="CC0000"/>
                </a:solidFill>
              </a:rPr>
              <a:t>probe ACK &amp; window</a:t>
            </a:r>
            <a:r>
              <a:rPr lang="en-US" altLang="zh-CN" sz="2000"/>
              <a:t> to prevent deadlock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Nagle’s algorithm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792163"/>
            <a:ext cx="8382000" cy="5654675"/>
          </a:xfrm>
        </p:spPr>
        <p:txBody>
          <a:bodyPr/>
          <a:lstStyle/>
          <a:p>
            <a:pPr eaLnBrk="1" hangingPunct="1"/>
            <a:r>
              <a:rPr lang="en-US" altLang="zh-CN" sz="2000" dirty="0"/>
              <a:t>Problem</a:t>
            </a:r>
          </a:p>
          <a:p>
            <a:pPr lvl="1" eaLnBrk="1" hangingPunct="1"/>
            <a:r>
              <a:rPr lang="en-US" altLang="zh-CN" sz="1800" dirty="0"/>
              <a:t>Overhead: TCP head + IP head=20+20 bytes</a:t>
            </a:r>
          </a:p>
          <a:p>
            <a:pPr lvl="1" eaLnBrk="1" hangingPunct="1"/>
            <a:r>
              <a:rPr lang="en-US" altLang="zh-CN" sz="1800" dirty="0"/>
              <a:t>When used in TELNET connection, 1 data bytes carried with 40 bytes overhead 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1800" dirty="0"/>
              <a:t>   (41+40+40+41)(DATA+ACK+WIN+ECHODATA)</a:t>
            </a:r>
          </a:p>
          <a:p>
            <a:pPr eaLnBrk="1" hangingPunct="1"/>
            <a:r>
              <a:rPr lang="en-US" altLang="zh-CN" sz="2000" dirty="0"/>
              <a:t>Improvement algorithm</a:t>
            </a:r>
          </a:p>
          <a:p>
            <a:pPr lvl="1" eaLnBrk="1" hangingPunct="1"/>
            <a:r>
              <a:rPr lang="en-US" altLang="zh-CN" sz="1800" dirty="0"/>
              <a:t>Receiver: Delay acknowledgement and window update, reduce the load placed by the receiver</a:t>
            </a:r>
          </a:p>
          <a:p>
            <a:pPr lvl="1" eaLnBrk="1" hangingPunct="1"/>
            <a:r>
              <a:rPr lang="en-US" altLang="zh-CN" sz="1800" dirty="0"/>
              <a:t>Sender:  Nagle’s algorithm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1800" dirty="0"/>
              <a:t>   Send one segment unless either of the following condition exist:</a:t>
            </a:r>
          </a:p>
          <a:p>
            <a:pPr lvl="2" eaLnBrk="1" hangingPunct="1"/>
            <a:r>
              <a:rPr lang="en-US" altLang="zh-CN" sz="1800" dirty="0"/>
              <a:t>Acknowledgement to last segment has been received </a:t>
            </a:r>
          </a:p>
          <a:p>
            <a:pPr lvl="2" eaLnBrk="1" hangingPunct="1"/>
            <a:r>
              <a:rPr lang="en-US" altLang="zh-CN" sz="1800" dirty="0"/>
              <a:t>Buffered data fills half the window or a maximum segment</a:t>
            </a:r>
          </a:p>
          <a:p>
            <a:pPr eaLnBrk="1" hangingPunct="1"/>
            <a:r>
              <a:rPr lang="en-US" altLang="zh-CN" sz="2000" dirty="0"/>
              <a:t>TCP Option</a:t>
            </a:r>
          </a:p>
          <a:p>
            <a:pPr lvl="1" eaLnBrk="1" hangingPunct="1"/>
            <a:r>
              <a:rPr lang="en-US" altLang="zh-CN" sz="1800" dirty="0"/>
              <a:t>TCP_NODELAY: Disable Nagle’s algorithm &amp; using PUSH bit</a:t>
            </a:r>
          </a:p>
          <a:p>
            <a:pPr lvl="1" eaLnBrk="1" hangingPunct="1"/>
            <a:r>
              <a:rPr lang="en-US" altLang="zh-CN" sz="1800" dirty="0"/>
              <a:t>Linux TCP_CORK: Disable Nagle’s algorithm, wait 200ms to accumulate data for sending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6-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765175"/>
            <a:ext cx="6813550" cy="439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Rectangle 3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Silly Window Syndrome</a:t>
            </a:r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3400" y="4876800"/>
            <a:ext cx="8208963" cy="1676400"/>
          </a:xfrm>
        </p:spPr>
        <p:txBody>
          <a:bodyPr/>
          <a:lstStyle/>
          <a:p>
            <a:pPr eaLnBrk="1" hangingPunct="1"/>
            <a:r>
              <a:rPr lang="en-US" altLang="zh-CN" sz="2400"/>
              <a:t>Clark</a:t>
            </a:r>
            <a:r>
              <a:rPr lang="en-US" altLang="zh-CN" sz="2400">
                <a:latin typeface="Times New Roman" pitchFamily="18" charset="0"/>
              </a:rPr>
              <a:t>’</a:t>
            </a:r>
            <a:r>
              <a:rPr lang="en-US" altLang="zh-CN" sz="2400"/>
              <a:t>s solution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	</a:t>
            </a:r>
            <a:r>
              <a:rPr lang="en-US" altLang="zh-CN" sz="2000">
                <a:solidFill>
                  <a:schemeClr val="tx1"/>
                </a:solidFill>
              </a:rPr>
              <a:t>Receiver should not send a window update until it can handle the MSS or its buffer is half empty, whichever is smaller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Berkeley Sockets </a:t>
            </a:r>
          </a:p>
        </p:txBody>
      </p:sp>
      <p:pic>
        <p:nvPicPr>
          <p:cNvPr id="10243" name="Picture 3" descr="6-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7525" y="838200"/>
            <a:ext cx="8021638" cy="3600450"/>
          </a:xfr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Other TCP Policies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792163"/>
            <a:ext cx="8161337" cy="5435600"/>
          </a:xfrm>
        </p:spPr>
        <p:txBody>
          <a:bodyPr/>
          <a:lstStyle/>
          <a:p>
            <a:pPr eaLnBrk="1" hangingPunct="1"/>
            <a:r>
              <a:rPr lang="en-US" altLang="zh-CN" sz="2400"/>
              <a:t>Receiver</a:t>
            </a:r>
          </a:p>
          <a:p>
            <a:pPr lvl="1" eaLnBrk="1" hangingPunct="1"/>
            <a:r>
              <a:rPr lang="en-US" altLang="zh-CN" sz="2000"/>
              <a:t>Buffers received data, blocks a READ request from the application until it has a large chunk of data to provide</a:t>
            </a:r>
          </a:p>
          <a:p>
            <a:pPr lvl="1" eaLnBrk="1" hangingPunct="1"/>
            <a:r>
              <a:rPr lang="en-US" altLang="zh-CN" sz="2000"/>
              <a:t>About out-of-order segments</a:t>
            </a:r>
            <a:r>
              <a:rPr lang="en-US" altLang="zh-CN"/>
              <a:t>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TCP Timer Management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8763" y="5437188"/>
            <a:ext cx="9144000" cy="1284287"/>
          </a:xfrm>
        </p:spPr>
        <p:txBody>
          <a:bodyPr/>
          <a:lstStyle/>
          <a:p>
            <a:pPr marL="609600" indent="-609600" eaLnBrk="1" hangingPunct="1">
              <a:buFont typeface="Wingdings" pitchFamily="2" charset="2"/>
              <a:buNone/>
            </a:pPr>
            <a:r>
              <a:rPr lang="en-US" altLang="zh-CN" sz="1600">
                <a:solidFill>
                  <a:schemeClr val="accent2"/>
                </a:solidFill>
              </a:rPr>
              <a:t>(a)</a:t>
            </a:r>
            <a:r>
              <a:rPr lang="en-US" altLang="zh-CN" sz="1600"/>
              <a:t> Probability density of ACK arrival times in the data link layer.  </a:t>
            </a:r>
          </a:p>
          <a:p>
            <a:pPr marL="609600" indent="-609600" eaLnBrk="1" hangingPunct="1">
              <a:buFont typeface="Wingdings" pitchFamily="2" charset="2"/>
              <a:buNone/>
            </a:pPr>
            <a:r>
              <a:rPr lang="en-US" altLang="zh-CN" sz="1600">
                <a:solidFill>
                  <a:schemeClr val="accent2"/>
                </a:solidFill>
              </a:rPr>
              <a:t>(b)</a:t>
            </a:r>
            <a:r>
              <a:rPr lang="en-US" altLang="zh-CN" sz="1600"/>
              <a:t> Probability density of  ACK arrival times for TCP.</a:t>
            </a:r>
          </a:p>
        </p:txBody>
      </p:sp>
      <p:pic>
        <p:nvPicPr>
          <p:cNvPr id="79876" name="Picture 4" descr="6-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1144588"/>
            <a:ext cx="757555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71315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61925"/>
            <a:ext cx="8410575" cy="660400"/>
          </a:xfrm>
        </p:spPr>
        <p:txBody>
          <a:bodyPr/>
          <a:lstStyle/>
          <a:p>
            <a:pPr eaLnBrk="1" hangingPunct="1"/>
            <a:r>
              <a:rPr lang="en-US" altLang="zh-CN" sz="3400" dirty="0"/>
              <a:t>Retransmission Timer: Jacobson Algorithm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08050"/>
            <a:ext cx="8713787" cy="58340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1800" dirty="0"/>
              <a:t>Solution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600" dirty="0"/>
              <a:t>Use a dynamic algorithm that adjusts the timeout interval, based on continuous measurements of network performance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1800" dirty="0"/>
              <a:t>Jacobson’s Algorithm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600" b="1" dirty="0">
                <a:solidFill>
                  <a:srgbClr val="993300"/>
                </a:solidFill>
              </a:rPr>
              <a:t>R</a:t>
            </a:r>
            <a:r>
              <a:rPr lang="en-US" altLang="zh-CN" sz="1600" dirty="0"/>
              <a:t>: How long the successful acknowledgement took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600" b="1" dirty="0">
                <a:solidFill>
                  <a:srgbClr val="993300"/>
                </a:solidFill>
                <a:latin typeface="Times New Roman" pitchFamily="18" charset="0"/>
              </a:rPr>
              <a:t>α</a:t>
            </a:r>
            <a:r>
              <a:rPr lang="en-US" altLang="zh-CN" sz="1600" dirty="0"/>
              <a:t>: A smoothing factor, typically </a:t>
            </a:r>
            <a:r>
              <a:rPr lang="en-US" altLang="zh-CN" sz="1600" b="1" dirty="0">
                <a:solidFill>
                  <a:srgbClr val="993300"/>
                </a:solidFill>
              </a:rPr>
              <a:t>α</a:t>
            </a:r>
            <a:r>
              <a:rPr lang="en-US" altLang="zh-CN" sz="1600" dirty="0"/>
              <a:t> = 7/8.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600" b="1" dirty="0">
                <a:solidFill>
                  <a:srgbClr val="993300"/>
                </a:solidFill>
              </a:rPr>
              <a:t>RTT</a:t>
            </a:r>
            <a:r>
              <a:rPr lang="en-US" altLang="zh-CN" sz="1600" dirty="0"/>
              <a:t>: Estimate of the round-trip time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800" b="1" dirty="0">
                <a:latin typeface="+mn-ea"/>
              </a:rPr>
              <a:t>       </a:t>
            </a:r>
            <a:r>
              <a:rPr lang="en-US" altLang="zh-CN" sz="1800" b="1" u="sng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RTT= αRTT+(1-α)R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600" dirty="0"/>
              <a:t>Timeout interval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600" dirty="0"/>
              <a:t>       </a:t>
            </a:r>
            <a:r>
              <a:rPr lang="en-US" altLang="zh-CN" sz="1600" b="1" dirty="0">
                <a:solidFill>
                  <a:srgbClr val="993300"/>
                </a:solidFill>
              </a:rPr>
              <a:t>Timeout = β RTT</a:t>
            </a:r>
            <a:r>
              <a:rPr lang="en-US" altLang="zh-CN" sz="1600" dirty="0"/>
              <a:t> , Typically β=2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1800" dirty="0"/>
              <a:t>Enhanced Algorithm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600" dirty="0"/>
              <a:t>Problem: a constant value was inflexible because it failed to respond when the variance went up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600" dirty="0"/>
              <a:t>Mean deviation (a cheap estimator of the standard deviation)</a:t>
            </a: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altLang="zh-CN" sz="1600" dirty="0"/>
              <a:t>    </a:t>
            </a:r>
            <a:r>
              <a:rPr lang="en-US" altLang="zh-CN" sz="1600" b="1" dirty="0">
                <a:solidFill>
                  <a:srgbClr val="993300"/>
                </a:solidFill>
              </a:rPr>
              <a:t>RTTVAR= β RTTVAR +(1- β)|RTT-R|</a:t>
            </a:r>
            <a:r>
              <a:rPr lang="en-US" altLang="zh-CN" sz="1600" dirty="0"/>
              <a:t>, Typically </a:t>
            </a:r>
            <a:r>
              <a:rPr lang="en-US" altLang="zh-CN" sz="1600" b="1" dirty="0">
                <a:solidFill>
                  <a:srgbClr val="993300"/>
                </a:solidFill>
              </a:rPr>
              <a:t>β </a:t>
            </a:r>
            <a:r>
              <a:rPr lang="en-US" altLang="zh-CN" sz="1600" dirty="0"/>
              <a:t>=3/4</a:t>
            </a:r>
            <a:endParaRPr lang="en-US" altLang="zh-CN" sz="1600" b="1" dirty="0">
              <a:solidFill>
                <a:srgbClr val="9933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1600" dirty="0"/>
              <a:t> Timeout interval</a:t>
            </a: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altLang="zh-CN" sz="1600" b="1" dirty="0">
                <a:solidFill>
                  <a:srgbClr val="993300"/>
                </a:solidFill>
              </a:rPr>
              <a:t>     Timeout = RTT+4 RTTVAR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500" dirty="0"/>
              <a:t>less than 1% packets come in more than four standard deviations late</a:t>
            </a:r>
          </a:p>
          <a:p>
            <a:pPr eaLnBrk="1" hangingPunct="1">
              <a:lnSpc>
                <a:spcPct val="90000"/>
              </a:lnSpc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9601489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147638"/>
            <a:ext cx="8064500" cy="685800"/>
          </a:xfrm>
        </p:spPr>
        <p:txBody>
          <a:bodyPr/>
          <a:lstStyle/>
          <a:p>
            <a:pPr eaLnBrk="1" hangingPunct="1"/>
            <a:r>
              <a:rPr lang="en-US" altLang="zh-CN"/>
              <a:t>Estimate of RTT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687388"/>
            <a:ext cx="8785225" cy="5783262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altLang="zh-CN" sz="2000"/>
              <a:t> </a:t>
            </a:r>
            <a:r>
              <a:rPr lang="en-US" altLang="zh-CN" sz="2000" b="1">
                <a:solidFill>
                  <a:srgbClr val="993300"/>
                </a:solidFill>
              </a:rPr>
              <a:t>RTT= αRTT+(1-α)M, α=7/8</a:t>
            </a:r>
          </a:p>
          <a:p>
            <a:pPr eaLnBrk="1" hangingPunct="1"/>
            <a:endParaRPr lang="en-US" altLang="zh-CN" sz="2400"/>
          </a:p>
        </p:txBody>
      </p:sp>
      <p:graphicFrame>
        <p:nvGraphicFramePr>
          <p:cNvPr id="625668" name="Group 4"/>
          <p:cNvGraphicFramePr>
            <a:graphicFrameLocks noGrp="1"/>
          </p:cNvGraphicFramePr>
          <p:nvPr>
            <p:ph sz="quarter" idx="2"/>
          </p:nvPr>
        </p:nvGraphicFramePr>
        <p:xfrm>
          <a:off x="1673225" y="1192213"/>
          <a:ext cx="2609850" cy="5029200"/>
        </p:xfrm>
        <a:graphic>
          <a:graphicData uri="http://schemas.openxmlformats.org/drawingml/2006/table">
            <a:tbl>
              <a:tblPr/>
              <a:tblGrid>
                <a:gridCol w="700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12.5%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12.5%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10.9%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23.4%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9.6%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33.0%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8.4%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41.4%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7.3%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48.7%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6.4%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55.1%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5.6%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60.7%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4.9%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65.6%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4.3%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69.9%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3.8%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73.7%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4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3.3%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77.0%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2.9%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79.9%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4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2.5%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82.4%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2.2%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84.6%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4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1.9%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86.5%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81990" name="Rectangle 70"/>
          <p:cNvSpPr>
            <a:spLocks noChangeArrowheads="1"/>
          </p:cNvSpPr>
          <p:nvPr/>
        </p:nvSpPr>
        <p:spPr bwMode="auto">
          <a:xfrm flipV="1">
            <a:off x="392113" y="6161088"/>
            <a:ext cx="180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99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>
            <a:spAutoFit/>
          </a:bodyPr>
          <a:lstStyle/>
          <a:p>
            <a:pPr algn="l"/>
            <a:endParaRPr lang="zh-CN" altLang="zh-CN" sz="2400">
              <a:latin typeface="Times New Roman" pitchFamily="18" charset="0"/>
            </a:endParaRPr>
          </a:p>
        </p:txBody>
      </p:sp>
      <p:graphicFrame>
        <p:nvGraphicFramePr>
          <p:cNvPr id="625735" name="Group 71"/>
          <p:cNvGraphicFramePr>
            <a:graphicFrameLocks noGrp="1"/>
          </p:cNvGraphicFramePr>
          <p:nvPr>
            <p:ph sz="quarter" idx="3"/>
          </p:nvPr>
        </p:nvGraphicFramePr>
        <p:xfrm>
          <a:off x="4695825" y="1077913"/>
          <a:ext cx="2657475" cy="5029200"/>
        </p:xfrm>
        <a:graphic>
          <a:graphicData uri="http://schemas.openxmlformats.org/drawingml/2006/table">
            <a:tbl>
              <a:tblPr/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1.7%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88.2%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9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1.5%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89.7%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1.3%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91.0%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1.1%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92.1%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1.0%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93.1%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9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0.9%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93.9%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0.8%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94.7%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0.7%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95.4%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0.6%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95.9%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89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0.5%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96.5%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0.4%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96.9%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0.4%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97.3%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0.3%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97.6%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89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0.3%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97.9%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0.3%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  <a:cs typeface="Times New Roman" pitchFamily="18" charset="0"/>
                        </a:rPr>
                        <a:t>98.2%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24564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77813"/>
            <a:ext cx="8496300" cy="581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7" name="Rectangle 3"/>
          <p:cNvSpPr>
            <a:spLocks noGrp="1" noChangeArrowheads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zh-CN" sz="3000" dirty="0"/>
              <a:t>Example RTT estimation (</a:t>
            </a:r>
            <a:r>
              <a:rPr lang="en-US" altLang="zh-CN" sz="3000" dirty="0" err="1"/>
              <a:t>fr-usa</a:t>
            </a:r>
            <a:r>
              <a:rPr lang="en-US" altLang="zh-CN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79395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61925"/>
            <a:ext cx="8686800" cy="660400"/>
          </a:xfrm>
        </p:spPr>
        <p:txBody>
          <a:bodyPr/>
          <a:lstStyle/>
          <a:p>
            <a:pPr eaLnBrk="1" hangingPunct="1"/>
            <a:r>
              <a:rPr lang="en-US" altLang="zh-CN"/>
              <a:t>Retransmission Timer: </a:t>
            </a:r>
            <a:r>
              <a:rPr lang="en-US" altLang="en-US"/>
              <a:t>Karn’s algorithm</a:t>
            </a:r>
            <a:endParaRPr lang="en-US" altLang="zh-CN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4325" y="792163"/>
            <a:ext cx="8196263" cy="4554537"/>
          </a:xfrm>
        </p:spPr>
        <p:txBody>
          <a:bodyPr/>
          <a:lstStyle/>
          <a:p>
            <a:pPr eaLnBrk="1" hangingPunct="1"/>
            <a:r>
              <a:rPr lang="en-US" altLang="zh-CN" sz="2000"/>
              <a:t>Problem</a:t>
            </a:r>
          </a:p>
          <a:p>
            <a:pPr lvl="1" eaLnBrk="1" hangingPunct="1"/>
            <a:r>
              <a:rPr lang="en-US" altLang="zh-CN" sz="1800"/>
              <a:t>If a segment times out and is sent again, when ACK comes in, it is unclear whether the ACK refers to the first transmission or a later one. Guessing wrong can seriously contaminate the estimate of RTT</a:t>
            </a:r>
          </a:p>
          <a:p>
            <a:pPr eaLnBrk="1" hangingPunct="1"/>
            <a:r>
              <a:rPr lang="en-US" altLang="zh-CN" sz="2000"/>
              <a:t>Karn’s algorithm</a:t>
            </a:r>
          </a:p>
          <a:p>
            <a:pPr lvl="1" eaLnBrk="1" hangingPunct="1"/>
            <a:r>
              <a:rPr lang="en-US" altLang="zh-CN" sz="1800"/>
              <a:t> Do not update RTT on any segments that have been retransmitted, instead, the timeout is doubled on each failure until the segments get through the first time</a:t>
            </a:r>
          </a:p>
          <a:p>
            <a:pPr lvl="1" eaLnBrk="1" hangingPunct="1"/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7946846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Other TCP Timer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792163"/>
            <a:ext cx="7993062" cy="5727700"/>
          </a:xfrm>
        </p:spPr>
        <p:txBody>
          <a:bodyPr/>
          <a:lstStyle/>
          <a:p>
            <a:pPr eaLnBrk="1" hangingPunct="1">
              <a:spcBef>
                <a:spcPct val="10000"/>
              </a:spcBef>
            </a:pPr>
            <a:r>
              <a:rPr lang="en-US" altLang="zh-CN" sz="2000"/>
              <a:t>Persistence timer 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CN" sz="1800"/>
              <a:t>It is designed to prevent the 0-window deadlock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CN" sz="1800"/>
              <a:t>When timer goes off, the sender transmits a probe to the receiver. The response to the probe gives the window size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000"/>
              <a:t>Keepalive timer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CN" sz="1800"/>
              <a:t>It is designed to prevent the half-open connection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CN" sz="1800"/>
              <a:t>When a connection has been idle for a long time, the keepalive timer may go off to cause one side to check whether the other side is still there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000"/>
              <a:t>The timer used in the TIMED WAIT state 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en-US" sz="1800"/>
              <a:t>Avoid the two-army problem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CN" sz="1800"/>
              <a:t>It runs for twice the maximum packet lifetime to make sure that when a connection is closed, all packets created by it have died off</a:t>
            </a:r>
          </a:p>
        </p:txBody>
      </p:sp>
    </p:spTree>
    <p:extLst>
      <p:ext uri="{BB962C8B-B14F-4D97-AF65-F5344CB8AC3E}">
        <p14:creationId xmlns:p14="http://schemas.microsoft.com/office/powerpoint/2010/main" val="29035931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0650" y="2466975"/>
            <a:ext cx="8577263" cy="29067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5400" dirty="0">
                <a:solidFill>
                  <a:srgbClr val="0000FF"/>
                </a:solidFill>
                <a:latin typeface="Times New Roman" pitchFamily="18" charset="0"/>
              </a:rPr>
              <a:t> TCP Congestion Control</a:t>
            </a:r>
          </a:p>
        </p:txBody>
      </p:sp>
    </p:spTree>
    <p:extLst>
      <p:ext uri="{BB962C8B-B14F-4D97-AF65-F5344CB8AC3E}">
        <p14:creationId xmlns:p14="http://schemas.microsoft.com/office/powerpoint/2010/main" val="39852816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61925"/>
            <a:ext cx="8839200" cy="660400"/>
          </a:xfrm>
        </p:spPr>
        <p:txBody>
          <a:bodyPr/>
          <a:lstStyle/>
          <a:p>
            <a:pPr eaLnBrk="1" hangingPunct="1"/>
            <a:r>
              <a:rPr lang="en-US" altLang="zh-CN"/>
              <a:t>Network capacity and Receiver capacity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2188" y="5713413"/>
            <a:ext cx="6570662" cy="8826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lang="en-US" altLang="zh-CN" sz="2000">
                <a:solidFill>
                  <a:schemeClr val="accent2"/>
                </a:solidFill>
                <a:latin typeface="Times New Roman" pitchFamily="18" charset="0"/>
              </a:rPr>
              <a:t>(a)</a:t>
            </a:r>
            <a:r>
              <a:rPr lang="en-US" altLang="zh-CN" sz="2000">
                <a:solidFill>
                  <a:schemeClr val="tx1"/>
                </a:solidFill>
                <a:latin typeface="Times New Roman" pitchFamily="18" charset="0"/>
              </a:rPr>
              <a:t> A fast network feeding a low capacity receiver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lang="en-US" altLang="zh-CN" sz="2000">
                <a:solidFill>
                  <a:schemeClr val="accent2"/>
                </a:solidFill>
                <a:latin typeface="Times New Roman" pitchFamily="18" charset="0"/>
              </a:rPr>
              <a:t>(b)</a:t>
            </a:r>
            <a:r>
              <a:rPr lang="en-US" altLang="zh-CN" sz="2000">
                <a:solidFill>
                  <a:schemeClr val="tx1"/>
                </a:solidFill>
                <a:latin typeface="Times New Roman" pitchFamily="18" charset="0"/>
              </a:rPr>
              <a:t> A slow network feeding a high-capacity receiver</a:t>
            </a:r>
          </a:p>
          <a:p>
            <a:pPr eaLnBrk="1" hangingPunct="1"/>
            <a:endParaRPr lang="en-US" altLang="zh-CN"/>
          </a:p>
        </p:txBody>
      </p:sp>
      <p:pic>
        <p:nvPicPr>
          <p:cNvPr id="73732" name="Picture 4" descr="6-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901700"/>
            <a:ext cx="6557962" cy="490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1655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85725"/>
            <a:ext cx="7950200" cy="676275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rgbClr val="C00000"/>
                </a:solidFill>
              </a:rPr>
              <a:t>TCP Congestion Control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609600"/>
            <a:ext cx="86868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FF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2400" dirty="0"/>
              <a:t>Problem</a:t>
            </a:r>
          </a:p>
          <a:p>
            <a:pPr lvl="1"/>
            <a:r>
              <a:rPr lang="en-US" altLang="zh-CN" sz="2000" dirty="0"/>
              <a:t>Starting in 1986, the growing popularity of Internet led to the first occurrence of </a:t>
            </a:r>
            <a:r>
              <a:rPr lang="en-US" altLang="zh-CN" sz="2000" dirty="0">
                <a:solidFill>
                  <a:srgbClr val="C00000"/>
                </a:solidFill>
              </a:rPr>
              <a:t>congestion collapse</a:t>
            </a:r>
          </a:p>
          <a:p>
            <a:pPr lvl="1"/>
            <a:r>
              <a:rPr lang="en-US" altLang="zh-CN" sz="2000" dirty="0"/>
              <a:t>New TCP software included congestion control should be able to work with the existing implementation, without changing any of the message formats</a:t>
            </a:r>
          </a:p>
          <a:p>
            <a:r>
              <a:rPr lang="en-US" altLang="zh-CN" sz="2400" dirty="0"/>
              <a:t>Van Jacobson’s Solution</a:t>
            </a:r>
          </a:p>
          <a:p>
            <a:pPr marL="457200" lvl="1" indent="0">
              <a:buNone/>
            </a:pPr>
            <a:r>
              <a:rPr lang="en-US" altLang="zh-CN" sz="2000" dirty="0"/>
              <a:t>To approximate an </a:t>
            </a:r>
            <a:r>
              <a:rPr lang="en-US" altLang="zh-CN" sz="2000" dirty="0">
                <a:solidFill>
                  <a:srgbClr val="FF0000"/>
                </a:solidFill>
              </a:rPr>
              <a:t>AIMD</a:t>
            </a:r>
            <a:r>
              <a:rPr lang="en-US" altLang="zh-CN" sz="2000" dirty="0"/>
              <a:t> congestion window</a:t>
            </a:r>
          </a:p>
          <a:p>
            <a:pPr lvl="1"/>
            <a:r>
              <a:rPr lang="en-US" altLang="zh-CN" sz="2000" dirty="0"/>
              <a:t>TCP maintains </a:t>
            </a:r>
            <a:r>
              <a:rPr lang="en-US" altLang="zh-CN" sz="2000" dirty="0">
                <a:solidFill>
                  <a:srgbClr val="C00000"/>
                </a:solidFill>
              </a:rPr>
              <a:t>a congestion window (</a:t>
            </a:r>
            <a:r>
              <a:rPr lang="en-US" altLang="zh-CN" b="1" dirty="0" err="1">
                <a:solidFill>
                  <a:srgbClr val="C00000"/>
                </a:solidFill>
              </a:rPr>
              <a:t>cwin</a:t>
            </a:r>
            <a:r>
              <a:rPr lang="en-US" altLang="zh-CN" sz="2000" dirty="0">
                <a:solidFill>
                  <a:srgbClr val="C00000"/>
                </a:solidFill>
              </a:rPr>
              <a:t>) </a:t>
            </a:r>
            <a:r>
              <a:rPr lang="en-US" altLang="zh-CN" sz="2000" dirty="0"/>
              <a:t>and </a:t>
            </a:r>
            <a:r>
              <a:rPr lang="en-US" altLang="zh-CN" sz="2000" dirty="0">
                <a:solidFill>
                  <a:srgbClr val="C00000"/>
                </a:solidFill>
              </a:rPr>
              <a:t>a flow control window</a:t>
            </a:r>
            <a:r>
              <a:rPr lang="en-US" altLang="zh-CN" sz="2000" dirty="0"/>
              <a:t>, both are tracked dynamically, the sender window is the smaller of them</a:t>
            </a:r>
          </a:p>
          <a:p>
            <a:pPr lvl="1"/>
            <a:r>
              <a:rPr lang="en-US" altLang="zh-CN" sz="2000" dirty="0"/>
              <a:t>Using packet loss as a congestion signal</a:t>
            </a:r>
          </a:p>
          <a:p>
            <a:pPr lvl="2"/>
            <a:r>
              <a:rPr lang="en-US" altLang="zh-CN" sz="1800" dirty="0"/>
              <a:t>Depends on transmission errors being relatively rare</a:t>
            </a:r>
          </a:p>
          <a:p>
            <a:pPr lvl="2"/>
            <a:r>
              <a:rPr lang="en-US" altLang="zh-CN" sz="1800" dirty="0"/>
              <a:t>This is why 802.11 includes its own retransmission mechanism</a:t>
            </a:r>
          </a:p>
          <a:p>
            <a:pPr lvl="1"/>
            <a:r>
              <a:rPr lang="en-US" altLang="zh-CN" sz="2000" dirty="0"/>
              <a:t>A good timer </a:t>
            </a:r>
            <a:r>
              <a:rPr lang="en-US" altLang="zh-CN" sz="2000" dirty="0">
                <a:solidFill>
                  <a:srgbClr val="333300"/>
                </a:solidFill>
              </a:rPr>
              <a:t>is needed </a:t>
            </a:r>
            <a:r>
              <a:rPr lang="en-US" altLang="zh-CN" sz="2000" dirty="0"/>
              <a:t>to detect packet loss accurately</a:t>
            </a:r>
          </a:p>
          <a:p>
            <a:pPr lvl="2"/>
            <a:r>
              <a:rPr lang="en-US" altLang="zh-CN" sz="1800" dirty="0">
                <a:solidFill>
                  <a:srgbClr val="333300"/>
                </a:solidFill>
              </a:rPr>
              <a:t>The timer includes estimates of the </a:t>
            </a:r>
            <a:r>
              <a:rPr lang="en-US" altLang="zh-CN" sz="1800" dirty="0">
                <a:solidFill>
                  <a:srgbClr val="C00000"/>
                </a:solidFill>
              </a:rPr>
              <a:t>mean</a:t>
            </a:r>
            <a:r>
              <a:rPr lang="en-US" altLang="zh-CN" sz="1800" dirty="0">
                <a:solidFill>
                  <a:srgbClr val="333300"/>
                </a:solidFill>
              </a:rPr>
              <a:t> and </a:t>
            </a:r>
            <a:r>
              <a:rPr lang="en-US" altLang="zh-CN" sz="1800" dirty="0">
                <a:solidFill>
                  <a:srgbClr val="C00000"/>
                </a:solidFill>
              </a:rPr>
              <a:t>variation</a:t>
            </a:r>
            <a:r>
              <a:rPr lang="en-US" altLang="zh-CN" sz="1800" dirty="0">
                <a:solidFill>
                  <a:srgbClr val="333300"/>
                </a:solidFill>
              </a:rPr>
              <a:t> in RTT</a:t>
            </a:r>
          </a:p>
        </p:txBody>
      </p:sp>
    </p:spTree>
    <p:extLst>
      <p:ext uri="{BB962C8B-B14F-4D97-AF65-F5344CB8AC3E}">
        <p14:creationId xmlns:p14="http://schemas.microsoft.com/office/powerpoint/2010/main" val="657081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161925"/>
            <a:ext cx="7950200" cy="660400"/>
          </a:xfrm>
        </p:spPr>
        <p:txBody>
          <a:bodyPr/>
          <a:lstStyle/>
          <a:p>
            <a:pPr eaLnBrk="1" hangingPunct="1"/>
            <a:r>
              <a:rPr lang="en-US" altLang="zh-CN"/>
              <a:t>Client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792163"/>
            <a:ext cx="8061325" cy="56546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400" dirty="0" err="1">
                <a:solidFill>
                  <a:schemeClr val="tx1"/>
                </a:solidFill>
              </a:rPr>
              <a:t>int</a:t>
            </a:r>
            <a:r>
              <a:rPr lang="en-US" altLang="zh-CN" sz="1400" dirty="0">
                <a:solidFill>
                  <a:schemeClr val="tx1"/>
                </a:solidFill>
              </a:rPr>
              <a:t> main()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</a:t>
            </a:r>
            <a:r>
              <a:rPr lang="en-US" altLang="zh-CN" sz="1400" dirty="0" err="1">
                <a:solidFill>
                  <a:schemeClr val="tx1"/>
                </a:solidFill>
              </a:rPr>
              <a:t>int</a:t>
            </a:r>
            <a:r>
              <a:rPr lang="en-US" altLang="zh-CN" sz="1400" dirty="0">
                <a:solidFill>
                  <a:schemeClr val="tx1"/>
                </a:solidFill>
              </a:rPr>
              <a:t> sock, bytes;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char </a:t>
            </a:r>
            <a:r>
              <a:rPr lang="en-US" altLang="zh-CN" sz="1400" dirty="0" err="1">
                <a:solidFill>
                  <a:schemeClr val="tx1"/>
                </a:solidFill>
              </a:rPr>
              <a:t>buf</a:t>
            </a:r>
            <a:r>
              <a:rPr lang="en-US" altLang="zh-CN" sz="1400" dirty="0">
                <a:solidFill>
                  <a:schemeClr val="tx1"/>
                </a:solidFill>
              </a:rPr>
              <a:t>[4096];                           /* buffer for incoming file */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</a:t>
            </a:r>
            <a:r>
              <a:rPr lang="en-US" altLang="zh-CN" sz="1400" dirty="0" err="1">
                <a:solidFill>
                  <a:schemeClr val="tx1"/>
                </a:solidFill>
              </a:rPr>
              <a:t>struct</a:t>
            </a:r>
            <a:r>
              <a:rPr lang="en-US" altLang="zh-CN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 err="1">
                <a:solidFill>
                  <a:schemeClr val="tx1"/>
                </a:solidFill>
              </a:rPr>
              <a:t>sockaddr_in</a:t>
            </a:r>
            <a:r>
              <a:rPr lang="en-US" altLang="zh-CN" sz="1400" dirty="0">
                <a:solidFill>
                  <a:schemeClr val="tx1"/>
                </a:solidFill>
              </a:rPr>
              <a:t> server;            /* Server’s SAP */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CN" sz="1400" dirty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sock = socket(PF_INET, SOCK_STREAM, IPPROTO_TCP);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CN" sz="1400" dirty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</a:t>
            </a:r>
            <a:r>
              <a:rPr lang="en-US" altLang="zh-CN" sz="1400" dirty="0" err="1">
                <a:solidFill>
                  <a:schemeClr val="tx1"/>
                </a:solidFill>
              </a:rPr>
              <a:t>server.sin_family</a:t>
            </a:r>
            <a:r>
              <a:rPr lang="en-US" altLang="zh-CN" sz="1400" dirty="0">
                <a:solidFill>
                  <a:schemeClr val="tx1"/>
                </a:solidFill>
              </a:rPr>
              <a:t>= AF_INET;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</a:t>
            </a:r>
            <a:r>
              <a:rPr lang="en-US" altLang="zh-CN" sz="1400" dirty="0" err="1">
                <a:solidFill>
                  <a:schemeClr val="tx1"/>
                </a:solidFill>
              </a:rPr>
              <a:t>server.sin_addr.s_addr</a:t>
            </a:r>
            <a:r>
              <a:rPr lang="en-US" altLang="zh-CN" sz="1400" dirty="0">
                <a:solidFill>
                  <a:schemeClr val="tx1"/>
                </a:solidFill>
              </a:rPr>
              <a:t> = </a:t>
            </a:r>
            <a:r>
              <a:rPr lang="en-US" altLang="zh-CN" sz="1400" dirty="0" err="1">
                <a:solidFill>
                  <a:schemeClr val="tx1"/>
                </a:solidFill>
              </a:rPr>
              <a:t>inet_addr</a:t>
            </a:r>
            <a:r>
              <a:rPr lang="en-US" altLang="zh-CN" sz="1400" dirty="0">
                <a:solidFill>
                  <a:schemeClr val="tx1"/>
                </a:solidFill>
              </a:rPr>
              <a:t>("192.168.0.176"); /* server’s address */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</a:t>
            </a:r>
            <a:r>
              <a:rPr lang="en-US" altLang="zh-CN" sz="1400" dirty="0" err="1">
                <a:solidFill>
                  <a:schemeClr val="tx1"/>
                </a:solidFill>
              </a:rPr>
              <a:t>server.sin_port</a:t>
            </a:r>
            <a:r>
              <a:rPr lang="en-US" altLang="zh-CN" sz="1400" dirty="0">
                <a:solidFill>
                  <a:schemeClr val="tx1"/>
                </a:solidFill>
              </a:rPr>
              <a:t>= </a:t>
            </a:r>
            <a:r>
              <a:rPr lang="en-US" altLang="zh-CN" sz="1400" dirty="0" err="1">
                <a:solidFill>
                  <a:schemeClr val="tx1"/>
                </a:solidFill>
              </a:rPr>
              <a:t>htons</a:t>
            </a:r>
            <a:r>
              <a:rPr lang="en-US" altLang="zh-CN" sz="1400" dirty="0">
                <a:solidFill>
                  <a:schemeClr val="tx1"/>
                </a:solidFill>
              </a:rPr>
              <a:t>(12345);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CN" sz="1400" dirty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connect(sock, &amp;server, </a:t>
            </a:r>
            <a:r>
              <a:rPr lang="en-US" altLang="zh-CN" sz="1400" dirty="0" err="1">
                <a:solidFill>
                  <a:schemeClr val="tx1"/>
                </a:solidFill>
              </a:rPr>
              <a:t>sizeof</a:t>
            </a:r>
            <a:r>
              <a:rPr lang="en-US" altLang="zh-CN" sz="1400" dirty="0">
                <a:solidFill>
                  <a:schemeClr val="tx1"/>
                </a:solidFill>
              </a:rPr>
              <a:t>(server));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write(sock, ”abc.txt”, 8);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CN" sz="1400" dirty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/ * Go get the file and write it to standard output. */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for(;;)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    bytes = read(sock, </a:t>
            </a:r>
            <a:r>
              <a:rPr lang="en-US" altLang="zh-CN" sz="1400" dirty="0" err="1">
                <a:solidFill>
                  <a:schemeClr val="tx1"/>
                </a:solidFill>
              </a:rPr>
              <a:t>buf</a:t>
            </a:r>
            <a:r>
              <a:rPr lang="en-US" altLang="zh-CN" sz="1400" dirty="0">
                <a:solidFill>
                  <a:schemeClr val="tx1"/>
                </a:solidFill>
              </a:rPr>
              <a:t>, </a:t>
            </a:r>
            <a:r>
              <a:rPr lang="en-US" altLang="zh-CN" sz="1400" dirty="0" err="1">
                <a:solidFill>
                  <a:schemeClr val="tx1"/>
                </a:solidFill>
              </a:rPr>
              <a:t>sizeof</a:t>
            </a:r>
            <a:r>
              <a:rPr lang="en-US" altLang="zh-CN" sz="1400" dirty="0">
                <a:solidFill>
                  <a:schemeClr val="tx1"/>
                </a:solidFill>
              </a:rPr>
              <a:t>(</a:t>
            </a:r>
            <a:r>
              <a:rPr lang="en-US" altLang="zh-CN" sz="1400" dirty="0" err="1">
                <a:solidFill>
                  <a:schemeClr val="tx1"/>
                </a:solidFill>
              </a:rPr>
              <a:t>buf</a:t>
            </a:r>
            <a:r>
              <a:rPr lang="en-US" altLang="zh-CN" sz="1400" dirty="0">
                <a:solidFill>
                  <a:schemeClr val="tx1"/>
                </a:solidFill>
              </a:rPr>
              <a:t>)); /* read from socket */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    if (bytes &lt;= 0) exit(0);                    /* check for end of file */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    write(1, </a:t>
            </a:r>
            <a:r>
              <a:rPr lang="en-US" altLang="zh-CN" sz="1400" dirty="0" err="1">
                <a:solidFill>
                  <a:schemeClr val="tx1"/>
                </a:solidFill>
              </a:rPr>
              <a:t>buf</a:t>
            </a:r>
            <a:r>
              <a:rPr lang="en-US" altLang="zh-CN" sz="1400" dirty="0">
                <a:solidFill>
                  <a:schemeClr val="tx1"/>
                </a:solidFill>
              </a:rPr>
              <a:t>, bytes);                        /* write to standard output */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} 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1000" y="685800"/>
            <a:ext cx="86868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FF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342900" lvl="1" indent="-342900">
              <a:buClr>
                <a:srgbClr val="FF6600"/>
              </a:buClr>
              <a:buSzPct val="110000"/>
              <a:buFont typeface="Wingdings" pitchFamily="2" charset="2"/>
              <a:buChar char="n"/>
            </a:pPr>
            <a:r>
              <a:rPr lang="en-US" altLang="zh-CN" dirty="0">
                <a:solidFill>
                  <a:srgbClr val="000099"/>
                </a:solidFill>
              </a:rPr>
              <a:t>The way packets are sent into the network</a:t>
            </a:r>
          </a:p>
          <a:p>
            <a:pPr marL="400050" lvl="2" indent="0">
              <a:buClr>
                <a:srgbClr val="FF6600"/>
              </a:buClr>
              <a:buSzPct val="110000"/>
              <a:buNone/>
            </a:pPr>
            <a:r>
              <a:rPr lang="en-US" altLang="zh-CN" sz="2000" dirty="0"/>
              <a:t>Must be matched to the network path, otherwise the traffic will cause congestion</a:t>
            </a:r>
          </a:p>
          <a:p>
            <a:pPr lvl="1"/>
            <a:r>
              <a:rPr lang="en-US" altLang="zh-CN" sz="1800" dirty="0"/>
              <a:t>Consider a host with a window of 64 KB attached to a 1-Gbps Ethernet, if the host </a:t>
            </a:r>
            <a:r>
              <a:rPr lang="en-US" altLang="zh-CN" sz="1800" dirty="0">
                <a:solidFill>
                  <a:srgbClr val="C00000"/>
                </a:solidFill>
              </a:rPr>
              <a:t>sends the entire window at once</a:t>
            </a:r>
            <a:r>
              <a:rPr lang="en-US" altLang="zh-CN" sz="1800" dirty="0"/>
              <a:t>, the burst  takes 0.5ms, but clogs a 1-Mbps ADSL line in the path for 500ms</a:t>
            </a:r>
          </a:p>
          <a:p>
            <a:r>
              <a:rPr lang="en-US" altLang="zh-CN" sz="2400" dirty="0"/>
              <a:t>The initial congestion windows size</a:t>
            </a:r>
          </a:p>
          <a:p>
            <a:pPr marL="457200" lvl="1" indent="0">
              <a:buNone/>
            </a:pPr>
            <a:r>
              <a:rPr lang="en-US" altLang="zh-CN" sz="2000" dirty="0"/>
              <a:t>Consider a 10Mbps path with an RTT of 100ms, </a:t>
            </a:r>
            <a:r>
              <a:rPr lang="en-US" altLang="zh-CN" sz="2000" b="1" dirty="0" err="1"/>
              <a:t>cwin</a:t>
            </a:r>
            <a:r>
              <a:rPr lang="en-US" altLang="zh-CN" sz="2000" dirty="0"/>
              <a:t> should be the bandwidth-delay product, 100 packets of 1250 bytes</a:t>
            </a:r>
          </a:p>
          <a:p>
            <a:pPr lvl="1"/>
            <a:r>
              <a:rPr lang="en-US" altLang="zh-CN" sz="2000" dirty="0"/>
              <a:t>If </a:t>
            </a:r>
            <a:r>
              <a:rPr lang="en-US" altLang="zh-CN" sz="2000" b="1" dirty="0" err="1"/>
              <a:t>cwin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starts at 1 packet,</a:t>
            </a:r>
            <a:r>
              <a:rPr lang="en-US" altLang="zh-CN" sz="2000" dirty="0"/>
              <a:t> increases by 1 packet/RTT, it will be 100 RTTs (10s) before running at the right rate</a:t>
            </a:r>
          </a:p>
          <a:p>
            <a:pPr lvl="1"/>
            <a:r>
              <a:rPr lang="en-US" altLang="zh-CN" sz="2000" dirty="0"/>
              <a:t>If </a:t>
            </a:r>
            <a:r>
              <a:rPr lang="en-US" altLang="zh-CN" sz="2000" dirty="0">
                <a:solidFill>
                  <a:srgbClr val="C00000"/>
                </a:solidFill>
              </a:rPr>
              <a:t>starts with a larger initial window</a:t>
            </a:r>
            <a:r>
              <a:rPr lang="en-US" altLang="zh-CN" sz="2000" dirty="0"/>
              <a:t>, say of 50 packets, the window would be far too large for slow or short links</a:t>
            </a:r>
            <a:endParaRPr lang="en-US" altLang="zh-CN" sz="2000" dirty="0">
              <a:solidFill>
                <a:srgbClr val="333300"/>
              </a:solidFill>
            </a:endParaRP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85725"/>
            <a:ext cx="7950200" cy="600075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rgbClr val="C00000"/>
                </a:solidFill>
              </a:rPr>
              <a:t>Two Problems in Practice</a:t>
            </a:r>
          </a:p>
        </p:txBody>
      </p:sp>
    </p:spTree>
    <p:extLst>
      <p:ext uri="{BB962C8B-B14F-4D97-AF65-F5344CB8AC3E}">
        <p14:creationId xmlns:p14="http://schemas.microsoft.com/office/powerpoint/2010/main" val="25523895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03" y="4038600"/>
            <a:ext cx="8686800" cy="201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85725"/>
            <a:ext cx="7950200" cy="676275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rgbClr val="C00000"/>
                </a:solidFill>
              </a:rPr>
              <a:t>ACK Clock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685800"/>
            <a:ext cx="8610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FF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2400" dirty="0"/>
              <a:t>Using the ACK clock</a:t>
            </a:r>
          </a:p>
          <a:p>
            <a:pPr lvl="1"/>
            <a:r>
              <a:rPr lang="en-US" altLang="zh-CN" sz="2000" dirty="0"/>
              <a:t>The times for the ACKs </a:t>
            </a:r>
            <a:r>
              <a:rPr lang="en-US" altLang="zh-CN" sz="2000" dirty="0">
                <a:solidFill>
                  <a:srgbClr val="C00000"/>
                </a:solidFill>
              </a:rPr>
              <a:t>reflect</a:t>
            </a:r>
            <a:r>
              <a:rPr lang="en-US" altLang="zh-CN" sz="2000" dirty="0"/>
              <a:t> the times at which the packets arrived at the receiver after crossing the slow link</a:t>
            </a:r>
          </a:p>
          <a:p>
            <a:pPr lvl="1"/>
            <a:r>
              <a:rPr lang="en-US" altLang="zh-CN" sz="2000" dirty="0"/>
              <a:t>As the ACKs travel over the net and back to the sender, they </a:t>
            </a:r>
            <a:r>
              <a:rPr lang="en-US" altLang="zh-CN" sz="2000" dirty="0">
                <a:solidFill>
                  <a:srgbClr val="C00000"/>
                </a:solidFill>
              </a:rPr>
              <a:t>preserve</a:t>
            </a:r>
            <a:r>
              <a:rPr lang="en-US" altLang="zh-CN" sz="2000" dirty="0"/>
              <a:t> this timing</a:t>
            </a:r>
          </a:p>
          <a:p>
            <a:pPr lvl="1"/>
            <a:r>
              <a:rPr lang="en-US" altLang="zh-CN" sz="2000" dirty="0"/>
              <a:t>If TCP injects packets </a:t>
            </a:r>
            <a:r>
              <a:rPr lang="en-US" altLang="zh-CN" sz="2000" dirty="0">
                <a:solidFill>
                  <a:srgbClr val="C00000"/>
                </a:solidFill>
              </a:rPr>
              <a:t>at the rate of ACKs returned</a:t>
            </a:r>
            <a:r>
              <a:rPr lang="en-US" altLang="zh-CN" sz="2000" dirty="0"/>
              <a:t>, packets will be sent as fast as the slow link permits, they will not queue up and congest any router along the path</a:t>
            </a:r>
          </a:p>
          <a:p>
            <a:pPr marL="457200" lvl="1" indent="0">
              <a:buNone/>
            </a:pPr>
            <a:r>
              <a:rPr lang="en-US" altLang="zh-CN" sz="2000" dirty="0"/>
              <a:t>By using an ACK clock, TCP </a:t>
            </a:r>
            <a:r>
              <a:rPr lang="en-US" altLang="zh-CN" sz="2000" dirty="0" err="1"/>
              <a:t>smoothes</a:t>
            </a:r>
            <a:r>
              <a:rPr lang="en-US" altLang="zh-CN" sz="2000" dirty="0"/>
              <a:t> out traffic and avoids unnecessary queues at routers. </a:t>
            </a:r>
          </a:p>
        </p:txBody>
      </p:sp>
    </p:spTree>
    <p:extLst>
      <p:ext uri="{BB962C8B-B14F-4D97-AF65-F5344CB8AC3E}">
        <p14:creationId xmlns:p14="http://schemas.microsoft.com/office/powerpoint/2010/main" val="8193417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85725"/>
            <a:ext cx="7950200" cy="676275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rgbClr val="C00000"/>
                </a:solidFill>
              </a:rPr>
              <a:t>Slow Start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5800" y="685800"/>
            <a:ext cx="80010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FF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2400" dirty="0"/>
              <a:t>Slow Start</a:t>
            </a:r>
          </a:p>
          <a:p>
            <a:pPr lvl="1"/>
            <a:r>
              <a:rPr lang="en-US" altLang="zh-CN" dirty="0"/>
              <a:t>When a connection is established, the </a:t>
            </a:r>
            <a:r>
              <a:rPr lang="en-US" altLang="zh-CN" b="1" dirty="0" err="1"/>
              <a:t>cwin</a:t>
            </a:r>
            <a:r>
              <a:rPr lang="en-US" altLang="zh-CN" dirty="0"/>
              <a:t> is </a:t>
            </a:r>
            <a:r>
              <a:rPr lang="en-US" altLang="zh-CN" dirty="0">
                <a:solidFill>
                  <a:srgbClr val="C00000"/>
                </a:solidFill>
              </a:rPr>
              <a:t>initialized</a:t>
            </a:r>
            <a:r>
              <a:rPr lang="en-US" altLang="zh-CN" dirty="0"/>
              <a:t> to a value of 1 or 4 segments</a:t>
            </a:r>
          </a:p>
          <a:p>
            <a:pPr lvl="1"/>
            <a:r>
              <a:rPr lang="en-US" altLang="zh-CN" dirty="0"/>
              <a:t>The sender sends the initial window, packets will take a RTT to be acknowledged</a:t>
            </a:r>
          </a:p>
          <a:p>
            <a:pPr lvl="1"/>
            <a:r>
              <a:rPr lang="en-US" altLang="zh-CN" dirty="0"/>
              <a:t>For each ACK, adds one segment to the </a:t>
            </a:r>
            <a:r>
              <a:rPr lang="en-US" altLang="zh-CN" b="1" dirty="0" err="1"/>
              <a:t>cwin</a:t>
            </a:r>
            <a:r>
              <a:rPr lang="en-US" altLang="zh-CN" b="1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(exponential growth)</a:t>
            </a:r>
          </a:p>
          <a:p>
            <a:r>
              <a:rPr lang="en-US" altLang="zh-CN" sz="2400" dirty="0"/>
              <a:t>Performance</a:t>
            </a:r>
          </a:p>
          <a:p>
            <a:pPr marL="457200" lvl="1" indent="0">
              <a:buNone/>
            </a:pPr>
            <a:r>
              <a:rPr lang="en-US" altLang="zh-CN" dirty="0"/>
              <a:t>Slow-start works well over a range of link speeds and round-trip times, and </a:t>
            </a:r>
            <a:r>
              <a:rPr lang="en-US" altLang="zh-CN" dirty="0">
                <a:solidFill>
                  <a:srgbClr val="C00000"/>
                </a:solidFill>
              </a:rPr>
              <a:t>uses an </a:t>
            </a:r>
            <a:r>
              <a:rPr lang="en-US" altLang="zh-CN" dirty="0" err="1">
                <a:solidFill>
                  <a:srgbClr val="C00000"/>
                </a:solidFill>
              </a:rPr>
              <a:t>ack</a:t>
            </a:r>
            <a:r>
              <a:rPr lang="en-US" altLang="zh-CN" dirty="0">
                <a:solidFill>
                  <a:srgbClr val="C00000"/>
                </a:solidFill>
              </a:rPr>
              <a:t> clock to match the rate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of sender transmissions to the network path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83530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7696200" cy="4154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85725"/>
            <a:ext cx="8166100" cy="128587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Slow Start from an Initial Congestion Window of One Segment</a:t>
            </a:r>
            <a:endParaRPr lang="en-US" altLang="zh-CN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2249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85725"/>
            <a:ext cx="7950200" cy="67627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Slow Start Threshold</a:t>
            </a:r>
            <a:endParaRPr lang="en-US" altLang="zh-CN" sz="4000" dirty="0">
              <a:solidFill>
                <a:srgbClr val="C0000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4800" y="685800"/>
            <a:ext cx="84582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FF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2400" dirty="0"/>
              <a:t>TCP connection maintains </a:t>
            </a:r>
            <a:r>
              <a:rPr lang="en-US" altLang="zh-CN" sz="2400" dirty="0">
                <a:solidFill>
                  <a:srgbClr val="C00000"/>
                </a:solidFill>
              </a:rPr>
              <a:t>a threshold </a:t>
            </a:r>
            <a:r>
              <a:rPr lang="en-US" altLang="zh-CN" sz="2400" dirty="0"/>
              <a:t>to keep slow start under control</a:t>
            </a:r>
          </a:p>
          <a:p>
            <a:pPr lvl="1"/>
            <a:r>
              <a:rPr lang="en-US" altLang="zh-CN" dirty="0"/>
              <a:t>Initially, set the threshold as </a:t>
            </a:r>
            <a:r>
              <a:rPr lang="en-US" altLang="zh-CN" dirty="0">
                <a:solidFill>
                  <a:srgbClr val="C00000"/>
                </a:solidFill>
              </a:rPr>
              <a:t>the size of the flow control window, </a:t>
            </a:r>
            <a:r>
              <a:rPr lang="en-US" altLang="zh-CN" dirty="0"/>
              <a:t>set </a:t>
            </a:r>
            <a:r>
              <a:rPr lang="en-US" altLang="zh-CN" b="1" dirty="0" err="1"/>
              <a:t>cwin</a:t>
            </a:r>
            <a:r>
              <a:rPr lang="en-US" altLang="zh-CN" dirty="0"/>
              <a:t> as 1 or 4 segments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TCP keeps increasing the </a:t>
            </a:r>
            <a:r>
              <a:rPr lang="en-US" altLang="zh-CN" b="1" dirty="0" err="1"/>
              <a:t>cwin</a:t>
            </a:r>
            <a:r>
              <a:rPr lang="en-US" altLang="zh-CN" dirty="0"/>
              <a:t> in slow start until a timeout occurs or the </a:t>
            </a:r>
            <a:r>
              <a:rPr lang="en-US" altLang="zh-CN" b="1" dirty="0" err="1"/>
              <a:t>cwin</a:t>
            </a:r>
            <a:r>
              <a:rPr lang="en-US" altLang="zh-CN" dirty="0"/>
              <a:t> exceeds the threshold</a:t>
            </a:r>
          </a:p>
          <a:p>
            <a:pPr lvl="2"/>
            <a:r>
              <a:rPr lang="en-US" altLang="zh-CN" sz="2400" dirty="0"/>
              <a:t>Whenever a packet loss is detected, the threshold is set to be </a:t>
            </a:r>
            <a:r>
              <a:rPr lang="en-US" altLang="zh-CN" sz="2400" dirty="0">
                <a:solidFill>
                  <a:srgbClr val="C00000"/>
                </a:solidFill>
              </a:rPr>
              <a:t>half of the </a:t>
            </a:r>
            <a:r>
              <a:rPr lang="en-US" altLang="zh-CN" sz="2400" b="1" dirty="0" err="1">
                <a:solidFill>
                  <a:srgbClr val="C00000"/>
                </a:solidFill>
              </a:rPr>
              <a:t>cwin</a:t>
            </a:r>
            <a:r>
              <a:rPr lang="en-US" altLang="zh-CN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and the process is restarted</a:t>
            </a:r>
          </a:p>
          <a:p>
            <a:pPr lvl="2"/>
            <a:r>
              <a:rPr lang="en-US" altLang="zh-CN" sz="2400" dirty="0"/>
              <a:t>Whenever the slow start threshold is crossed, TCP switches from slow start mode to additive increase mode</a:t>
            </a:r>
          </a:p>
        </p:txBody>
      </p:sp>
    </p:spTree>
    <p:extLst>
      <p:ext uri="{BB962C8B-B14F-4D97-AF65-F5344CB8AC3E}">
        <p14:creationId xmlns:p14="http://schemas.microsoft.com/office/powerpoint/2010/main" val="22003780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85725"/>
            <a:ext cx="7950200" cy="67627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Additive Increase Mode</a:t>
            </a:r>
            <a:endParaRPr lang="en-US" altLang="zh-CN" sz="4000" dirty="0">
              <a:solidFill>
                <a:srgbClr val="C0000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685800"/>
            <a:ext cx="86868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FF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dirty="0"/>
              <a:t>The </a:t>
            </a:r>
            <a:r>
              <a:rPr lang="en-US" altLang="zh-CN" b="1" dirty="0" err="1"/>
              <a:t>cwin</a:t>
            </a:r>
            <a:r>
              <a:rPr lang="en-US" altLang="zh-CN" dirty="0"/>
              <a:t> is increased by </a:t>
            </a:r>
            <a:r>
              <a:rPr lang="en-US" altLang="zh-CN" dirty="0">
                <a:solidFill>
                  <a:srgbClr val="C00000"/>
                </a:solidFill>
              </a:rPr>
              <a:t>one segment every round-trip time</a:t>
            </a:r>
          </a:p>
          <a:p>
            <a:pPr lvl="1"/>
            <a:r>
              <a:rPr lang="en-US" altLang="zh-CN" dirty="0"/>
              <a:t>This is usually implemented with an increase after all segments in </a:t>
            </a:r>
            <a:r>
              <a:rPr lang="en-US" altLang="zh-CN" b="1" dirty="0" err="1"/>
              <a:t>cwin</a:t>
            </a:r>
            <a:r>
              <a:rPr lang="en-US" altLang="zh-CN" dirty="0"/>
              <a:t> is acknowledged</a:t>
            </a:r>
          </a:p>
          <a:p>
            <a:pPr lvl="1"/>
            <a:r>
              <a:rPr lang="en-US" altLang="zh-CN" dirty="0"/>
              <a:t>Call the maximum segment size </a:t>
            </a:r>
            <a:r>
              <a:rPr lang="en-US" altLang="zh-CN" b="1" dirty="0"/>
              <a:t>MSS</a:t>
            </a:r>
            <a:r>
              <a:rPr lang="en-US" altLang="zh-CN" dirty="0"/>
              <a:t>, an approximation is to increase </a:t>
            </a:r>
            <a:r>
              <a:rPr lang="en-US" altLang="zh-CN" b="1" dirty="0" err="1"/>
              <a:t>cwnd</a:t>
            </a:r>
            <a:r>
              <a:rPr lang="en-US" altLang="zh-CN" dirty="0"/>
              <a:t> by</a:t>
            </a:r>
            <a:r>
              <a:rPr lang="en-US" altLang="zh-CN" b="1" dirty="0"/>
              <a:t> (MSS×MSS)/</a:t>
            </a:r>
            <a:r>
              <a:rPr lang="en-US" altLang="zh-CN" b="1" dirty="0" err="1"/>
              <a:t>cwnd</a:t>
            </a:r>
            <a:r>
              <a:rPr lang="en-US" altLang="zh-CN" dirty="0"/>
              <a:t> for each of the </a:t>
            </a:r>
            <a:r>
              <a:rPr lang="en-US" altLang="zh-CN" b="1" dirty="0" err="1"/>
              <a:t>cwnd</a:t>
            </a:r>
            <a:r>
              <a:rPr lang="en-US" altLang="zh-CN" b="1" dirty="0"/>
              <a:t>/MSS</a:t>
            </a:r>
            <a:r>
              <a:rPr lang="en-US" altLang="zh-CN" dirty="0"/>
              <a:t> packets</a:t>
            </a:r>
          </a:p>
          <a:p>
            <a:pPr lvl="1"/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7582445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83606"/>
            <a:ext cx="6900534" cy="5117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85725"/>
            <a:ext cx="8166100" cy="128587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Additive Increase from an Initial Congestion Window of One Segment</a:t>
            </a:r>
            <a:endParaRPr lang="en-US" altLang="zh-CN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178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85725"/>
            <a:ext cx="7950200" cy="67627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Fast Retransmission</a:t>
            </a:r>
            <a:endParaRPr lang="en-US" altLang="zh-CN" sz="4000" dirty="0">
              <a:solidFill>
                <a:srgbClr val="C0000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685800"/>
            <a:ext cx="86868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FF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2400" dirty="0"/>
              <a:t>A quick way for the sender to </a:t>
            </a:r>
            <a:r>
              <a:rPr lang="en-US" altLang="zh-CN" sz="2400" b="1" dirty="0">
                <a:solidFill>
                  <a:srgbClr val="FF0000"/>
                </a:solidFill>
              </a:rPr>
              <a:t>recognize</a:t>
            </a:r>
            <a:r>
              <a:rPr lang="en-US" altLang="zh-CN" sz="2400" dirty="0"/>
              <a:t> that one of its packets has been lost</a:t>
            </a:r>
          </a:p>
          <a:p>
            <a:pPr lvl="1"/>
            <a:r>
              <a:rPr lang="en-US" altLang="zh-CN" dirty="0"/>
              <a:t>As packets beyond the lost packet arrive at the receiver, they trigger ACKs. These ACKs have </a:t>
            </a:r>
            <a:r>
              <a:rPr lang="en-US" altLang="zh-CN" dirty="0">
                <a:solidFill>
                  <a:srgbClr val="C00000"/>
                </a:solidFill>
              </a:rPr>
              <a:t>the same ACK number</a:t>
            </a:r>
          </a:p>
          <a:p>
            <a:pPr lvl="1"/>
            <a:r>
              <a:rPr lang="en-US" altLang="zh-CN" dirty="0"/>
              <a:t>If the sender receives a duplicate ACK, it is likely that another packet has arrived at the receiver. TCP assumes that </a:t>
            </a:r>
            <a:r>
              <a:rPr lang="en-US" altLang="zh-CN" dirty="0">
                <a:solidFill>
                  <a:srgbClr val="C00000"/>
                </a:solidFill>
              </a:rPr>
              <a:t>3 duplicate ACKs imply that a packet has been lost</a:t>
            </a:r>
          </a:p>
          <a:p>
            <a:pPr lvl="1"/>
            <a:r>
              <a:rPr lang="en-US" altLang="zh-CN" dirty="0"/>
              <a:t>This packet is retransmitted before timeout, the threshold is set to half of the current </a:t>
            </a:r>
            <a:r>
              <a:rPr lang="en-US" altLang="zh-CN" b="1" dirty="0" err="1"/>
              <a:t>cwin</a:t>
            </a:r>
            <a:r>
              <a:rPr lang="en-US" altLang="zh-CN" dirty="0"/>
              <a:t>, slow start can be restarted by setting the </a:t>
            </a:r>
            <a:r>
              <a:rPr lang="en-US" altLang="zh-CN" b="1" dirty="0" err="1"/>
              <a:t>cwin</a:t>
            </a:r>
            <a:r>
              <a:rPr lang="en-US" altLang="zh-CN" dirty="0"/>
              <a:t> to 1 segment </a:t>
            </a:r>
            <a:r>
              <a:rPr lang="en-US" altLang="zh-CN" dirty="0">
                <a:solidFill>
                  <a:srgbClr val="C00000"/>
                </a:solidFill>
              </a:rPr>
              <a:t>(just as a timeout)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841947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85725"/>
            <a:ext cx="8166100" cy="904875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rgbClr val="C00000"/>
                </a:solidFill>
              </a:rPr>
              <a:t>TCP Tahoe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41" y="1219200"/>
            <a:ext cx="8740826" cy="422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50774" y="838200"/>
            <a:ext cx="8686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FF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Slow start followed by additive increase in TCP Tahoe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2798971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85725"/>
            <a:ext cx="7950200" cy="67627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Fast Recovery</a:t>
            </a:r>
            <a:endParaRPr lang="en-US" altLang="zh-CN" sz="4000" dirty="0">
              <a:solidFill>
                <a:srgbClr val="C0000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685800"/>
            <a:ext cx="868680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10000"/>
              <a:buFont typeface="Wingdings" pitchFamily="2" charset="2"/>
              <a:buChar char="n"/>
              <a:defRPr sz="28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+mn-lt"/>
                <a:ea typeface="+mj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FF"/>
              </a:buClr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j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2400" dirty="0"/>
              <a:t>Avoid slow start</a:t>
            </a:r>
          </a:p>
          <a:p>
            <a:pPr lvl="1"/>
            <a:r>
              <a:rPr lang="en-US" altLang="zh-CN" sz="2000" dirty="0"/>
              <a:t>Set the new threshold as half of the current </a:t>
            </a:r>
            <a:r>
              <a:rPr lang="en-US" altLang="zh-CN" sz="2000" b="1" dirty="0" err="1"/>
              <a:t>cwin</a:t>
            </a:r>
            <a:r>
              <a:rPr lang="en-US" altLang="zh-CN" sz="2000" dirty="0"/>
              <a:t> at the time of the fast retransmission</a:t>
            </a:r>
          </a:p>
          <a:p>
            <a:pPr lvl="1"/>
            <a:r>
              <a:rPr lang="en-US" altLang="zh-CN" sz="2000" dirty="0"/>
              <a:t>Duplicate ACKs are counted until the number of packets in the network has fallen to the new threshold</a:t>
            </a:r>
          </a:p>
          <a:p>
            <a:pPr lvl="1"/>
            <a:r>
              <a:rPr lang="en-US" altLang="zh-CN" sz="2000" dirty="0"/>
              <a:t>From then on, a new packet can be sent for each duplicate ACK that is received</a:t>
            </a:r>
          </a:p>
          <a:p>
            <a:pPr lvl="1"/>
            <a:r>
              <a:rPr lang="en-US" altLang="zh-CN" sz="2000" dirty="0"/>
              <a:t>One RTT after, the lost packet has been </a:t>
            </a:r>
            <a:r>
              <a:rPr lang="en-US" altLang="zh-CN" sz="2000" dirty="0" err="1"/>
              <a:t>ACKed</a:t>
            </a:r>
            <a:r>
              <a:rPr lang="en-US" altLang="zh-CN" sz="2000" dirty="0"/>
              <a:t>, the stream of duplicate ACKs ceases and fast recovery mode is exited</a:t>
            </a:r>
          </a:p>
          <a:p>
            <a:pPr lvl="1"/>
            <a:r>
              <a:rPr lang="en-US" altLang="zh-CN" sz="2000" dirty="0"/>
              <a:t>Set </a:t>
            </a:r>
            <a:r>
              <a:rPr lang="en-US" altLang="zh-CN" sz="2000" b="1" dirty="0" err="1"/>
              <a:t>cwin</a:t>
            </a:r>
            <a:r>
              <a:rPr lang="en-US" altLang="zh-CN" sz="2000" dirty="0"/>
              <a:t> as the threshold and grows by linear increase (additive increase mode)</a:t>
            </a:r>
          </a:p>
          <a:p>
            <a:r>
              <a:rPr lang="en-US" altLang="zh-CN" sz="2400" dirty="0"/>
              <a:t>The upshot of fast-recovery algorithm </a:t>
            </a:r>
          </a:p>
          <a:p>
            <a:pPr lvl="1"/>
            <a:r>
              <a:rPr lang="en-US" altLang="zh-CN" sz="2000" dirty="0"/>
              <a:t>Avoids slow start, except when the connection is first started and when a </a:t>
            </a:r>
            <a:r>
              <a:rPr lang="en-US" altLang="zh-CN" sz="2000" dirty="0">
                <a:solidFill>
                  <a:srgbClr val="C00000"/>
                </a:solidFill>
              </a:rPr>
              <a:t>timeout</a:t>
            </a:r>
            <a:r>
              <a:rPr lang="en-US" altLang="zh-CN" sz="2000" dirty="0"/>
              <a:t> occurs</a:t>
            </a:r>
          </a:p>
          <a:p>
            <a:pPr lvl="1"/>
            <a:r>
              <a:rPr lang="en-US" altLang="zh-CN" sz="2000" dirty="0"/>
              <a:t>The </a:t>
            </a:r>
            <a:r>
              <a:rPr lang="en-US" altLang="zh-CN" sz="2000" b="1" dirty="0" err="1"/>
              <a:t>cwin</a:t>
            </a:r>
            <a:r>
              <a:rPr lang="en-US" altLang="zh-CN" sz="2000" dirty="0"/>
              <a:t> of a running connection follows a </a:t>
            </a:r>
            <a:r>
              <a:rPr lang="en-US" altLang="zh-CN" sz="2000" dirty="0" err="1"/>
              <a:t>sawtooth</a:t>
            </a:r>
            <a:r>
              <a:rPr lang="en-US" altLang="zh-CN" sz="2000" dirty="0"/>
              <a:t> pattern. </a:t>
            </a:r>
            <a:r>
              <a:rPr lang="en-US" altLang="zh-CN" sz="2000" dirty="0">
                <a:solidFill>
                  <a:srgbClr val="C00000"/>
                </a:solidFill>
              </a:rPr>
              <a:t>That’s AIMD.</a:t>
            </a:r>
          </a:p>
          <a:p>
            <a:pPr lvl="1"/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789297226"/>
      </p:ext>
    </p:extLst>
  </p:cSld>
  <p:clrMapOvr>
    <a:masterClrMapping/>
  </p:clrMapOvr>
</p:sld>
</file>

<file path=ppt/theme/theme1.xml><?xml version="1.0" encoding="utf-8"?>
<a:theme xmlns:a="http://schemas.openxmlformats.org/drawingml/2006/main" name="Jiang Yan Jun (BUPT)">
  <a:themeElements>
    <a:clrScheme name="Jiang Yan Jun (BUPT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Jiang Yan Jun (BUPT)">
      <a:majorFont>
        <a:latin typeface="Times New Roman"/>
        <a:ea typeface="楷体_GB2312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noFill/>
        <a:ln w="9525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Jiang Yan Jun (BUPT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iang Yan Jun (BUPT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iang Yan Jun (BUPT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iang Yan Jun (BUPT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iang Yan Jun (BUPT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iang Yan Jun (BUPT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iang Yan Jun (BUPT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iang Yan Jun (BUPT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iang Yan Jun (BUPT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iang Yan Jun (BUPT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iang Yan Jun (BUPT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iang Yan Jun (BUPT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14955</TotalTime>
  <Words>4832</Words>
  <Application>Microsoft Office PowerPoint</Application>
  <PresentationFormat>全屏显示(4:3)</PresentationFormat>
  <Paragraphs>746</Paragraphs>
  <Slides>103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103</vt:i4>
      </vt:variant>
    </vt:vector>
  </HeadingPairs>
  <TitlesOfParts>
    <vt:vector size="112" baseType="lpstr">
      <vt:lpstr>Arial Unicode MS</vt:lpstr>
      <vt:lpstr>黑体</vt:lpstr>
      <vt:lpstr>Arial</vt:lpstr>
      <vt:lpstr>Times New Roman</vt:lpstr>
      <vt:lpstr>Verdana</vt:lpstr>
      <vt:lpstr>Wingdings</vt:lpstr>
      <vt:lpstr>Jiang Yan Jun (BUPT)</vt:lpstr>
      <vt:lpstr>Visio</vt:lpstr>
      <vt:lpstr>VISIO</vt:lpstr>
      <vt:lpstr>6 The Transport Layer</vt:lpstr>
      <vt:lpstr>Highlights</vt:lpstr>
      <vt:lpstr>6.1 The Transport Service</vt:lpstr>
      <vt:lpstr>The Transport Service</vt:lpstr>
      <vt:lpstr>The Transport Function</vt:lpstr>
      <vt:lpstr>Network, transport, application layers</vt:lpstr>
      <vt:lpstr>Nesting of segment, packet, and frame </vt:lpstr>
      <vt:lpstr>Berkeley Sockets </vt:lpstr>
      <vt:lpstr>Client</vt:lpstr>
      <vt:lpstr>Server</vt:lpstr>
      <vt:lpstr>6.2 Elements of Transport Protocols</vt:lpstr>
      <vt:lpstr>Transport Protocol &amp; Data Link Protocol</vt:lpstr>
      <vt:lpstr>Elements of Transport Protocols</vt:lpstr>
      <vt:lpstr>PowerPoint 演示文稿</vt:lpstr>
      <vt:lpstr>Addressing</vt:lpstr>
      <vt:lpstr>Addressing</vt:lpstr>
      <vt:lpstr>Process Server</vt:lpstr>
      <vt:lpstr>PowerPoint 演示文稿</vt:lpstr>
      <vt:lpstr>Problem </vt:lpstr>
      <vt:lpstr>Solution</vt:lpstr>
      <vt:lpstr>The Three-way Handshake</vt:lpstr>
      <vt:lpstr>PowerPoint 演示文稿</vt:lpstr>
      <vt:lpstr>Two Styles </vt:lpstr>
      <vt:lpstr>The Two-army Problem</vt:lpstr>
      <vt:lpstr>Connection Release</vt:lpstr>
      <vt:lpstr>Connection Release</vt:lpstr>
      <vt:lpstr>Connection Release: Half-open Connections </vt:lpstr>
      <vt:lpstr>PowerPoint 演示文稿</vt:lpstr>
      <vt:lpstr>Error Control</vt:lpstr>
      <vt:lpstr>Source Buffering &amp; Destination Buffering</vt:lpstr>
      <vt:lpstr>Buffer Size Problem</vt:lpstr>
      <vt:lpstr>Dynamic buffer allocation</vt:lpstr>
      <vt:lpstr>Flow Control</vt:lpstr>
      <vt:lpstr>Multiplexing</vt:lpstr>
      <vt:lpstr>6.3 Congestion Control </vt:lpstr>
      <vt:lpstr>PowerPoint 演示文稿</vt:lpstr>
      <vt:lpstr>Congestion Control</vt:lpstr>
      <vt:lpstr>Efficiency and Power</vt:lpstr>
      <vt:lpstr>Max-Min Fairness</vt:lpstr>
      <vt:lpstr>Examples</vt:lpstr>
      <vt:lpstr>Convergence</vt:lpstr>
      <vt:lpstr>PowerPoint 演示文稿</vt:lpstr>
      <vt:lpstr>Sending Rate Limited by 2 Factors</vt:lpstr>
      <vt:lpstr>Feedback from Network</vt:lpstr>
      <vt:lpstr>Additive and Multiplicative Bandwidth Adjustments</vt:lpstr>
      <vt:lpstr>AIMD Control Law</vt:lpstr>
      <vt:lpstr>AIMD is Used by TCP</vt:lpstr>
      <vt:lpstr>6.4 The Internet Transport Protocols</vt:lpstr>
      <vt:lpstr>PowerPoint 演示文稿</vt:lpstr>
      <vt:lpstr>The Internet Transport Protocols</vt:lpstr>
      <vt:lpstr>UDP (User Datagram Protocol)</vt:lpstr>
      <vt:lpstr> UDP Header</vt:lpstr>
      <vt:lpstr>UDP Checksum</vt:lpstr>
      <vt:lpstr>UDP Applications  </vt:lpstr>
      <vt:lpstr>PowerPoint 演示文稿</vt:lpstr>
      <vt:lpstr>The TCP Service Model</vt:lpstr>
      <vt:lpstr>TCP Well-known ports</vt:lpstr>
      <vt:lpstr>TCP Byte-stream</vt:lpstr>
      <vt:lpstr>TCP Segment Header</vt:lpstr>
      <vt:lpstr>TCP Protocol (1)</vt:lpstr>
      <vt:lpstr>TCP Protocol (2)</vt:lpstr>
      <vt:lpstr>The TCP checksum</vt:lpstr>
      <vt:lpstr>TCP Options</vt:lpstr>
      <vt:lpstr>PowerPoint 演示文稿</vt:lpstr>
      <vt:lpstr>TCP Connection Establishment</vt:lpstr>
      <vt:lpstr>TCP Connection Establishment</vt:lpstr>
      <vt:lpstr>Initial Sequence Number</vt:lpstr>
      <vt:lpstr>TCP Connection Release</vt:lpstr>
      <vt:lpstr>TCP Connection Management Modeling</vt:lpstr>
      <vt:lpstr>TCP Finite State Machine</vt:lpstr>
      <vt:lpstr>TCP Finite State Machine</vt:lpstr>
      <vt:lpstr>TCP Connection Establishment </vt:lpstr>
      <vt:lpstr>TCP Connection Release (1)</vt:lpstr>
      <vt:lpstr>TCP Connection Release(2)</vt:lpstr>
      <vt:lpstr>TCP Connection Release (3)</vt:lpstr>
      <vt:lpstr>Window management in TCP</vt:lpstr>
      <vt:lpstr>Window management in TCP</vt:lpstr>
      <vt:lpstr>Nagle’s algorithm</vt:lpstr>
      <vt:lpstr>Silly Window Syndrome</vt:lpstr>
      <vt:lpstr>Other TCP Policies</vt:lpstr>
      <vt:lpstr>TCP Timer Management</vt:lpstr>
      <vt:lpstr>Retransmission Timer: Jacobson Algorithm</vt:lpstr>
      <vt:lpstr>Estimate of RTT</vt:lpstr>
      <vt:lpstr>Example RTT estimation (fr-usa)</vt:lpstr>
      <vt:lpstr>Retransmission Timer: Karn’s algorithm</vt:lpstr>
      <vt:lpstr>Other TCP Timer</vt:lpstr>
      <vt:lpstr>PowerPoint 演示文稿</vt:lpstr>
      <vt:lpstr>Network capacity and Receiver capacity</vt:lpstr>
      <vt:lpstr>TCP Congestion Control</vt:lpstr>
      <vt:lpstr>Two Problems in Practice</vt:lpstr>
      <vt:lpstr>ACK Clock</vt:lpstr>
      <vt:lpstr>Slow Start</vt:lpstr>
      <vt:lpstr>Slow Start from an Initial Congestion Window of One Segment</vt:lpstr>
      <vt:lpstr>Slow Start Threshold</vt:lpstr>
      <vt:lpstr>Additive Increase Mode</vt:lpstr>
      <vt:lpstr>Additive Increase from an Initial Congestion Window of One Segment</vt:lpstr>
      <vt:lpstr>Fast Retransmission</vt:lpstr>
      <vt:lpstr>TCP Tahoe</vt:lpstr>
      <vt:lpstr>Fast Recovery</vt:lpstr>
      <vt:lpstr>TCP Reno</vt:lpstr>
      <vt:lpstr>TCP option: SACK</vt:lpstr>
      <vt:lpstr>TCP option: ECN</vt:lpstr>
      <vt:lpstr>Various Implementations of TCP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The Physical Layer</dc:title>
  <dc:creator>JiangYanJun BUPT</dc:creator>
  <cp:lastModifiedBy>高 占春</cp:lastModifiedBy>
  <cp:revision>237</cp:revision>
  <cp:lastPrinted>1601-01-01T00:00:00Z</cp:lastPrinted>
  <dcterms:created xsi:type="dcterms:W3CDTF">1601-01-01T00:00:00Z</dcterms:created>
  <dcterms:modified xsi:type="dcterms:W3CDTF">2022-05-25T03:26:58Z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